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4.xml" ContentType="application/vnd.openxmlformats-officedocument.presentationml.tags+xml"/>
  <Override PartName="/ppt/notesSlides/notesSlide17.xml" ContentType="application/vnd.openxmlformats-officedocument.presentationml.notesSlide+xml"/>
  <Override PartName="/ppt/tags/tag5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1.xml" ContentType="application/vnd.openxmlformats-officedocument.drawingml.chart+xml"/>
  <Override PartName="/ppt/tags/tag6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2.xml" ContentType="application/vnd.openxmlformats-officedocument.drawingml.chart+xml"/>
  <Override PartName="/ppt/drawings/drawing1.xml" ContentType="application/vnd.openxmlformats-officedocument.drawingml.chartshapes+xml"/>
  <Override PartName="/ppt/notesSlides/notesSlide22.xml" ContentType="application/vnd.openxmlformats-officedocument.presentationml.notesSlide+xml"/>
  <Override PartName="/ppt/charts/chart3.xml" ContentType="application/vnd.openxmlformats-officedocument.drawingml.chart+xml"/>
  <Override PartName="/ppt/drawings/drawing2.xml" ContentType="application/vnd.openxmlformats-officedocument.drawingml.chartshapes+xml"/>
  <Override PartName="/ppt/notesSlides/notesSlide23.xml" ContentType="application/vnd.openxmlformats-officedocument.presentationml.notesSlide+xml"/>
  <Override PartName="/ppt/charts/chart4.xml" ContentType="application/vnd.openxmlformats-officedocument.drawingml.chart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7"/>
  </p:notesMasterIdLst>
  <p:handoutMasterIdLst>
    <p:handoutMasterId r:id="rId28"/>
  </p:handoutMasterIdLst>
  <p:sldIdLst>
    <p:sldId id="426" r:id="rId2"/>
    <p:sldId id="463" r:id="rId3"/>
    <p:sldId id="466" r:id="rId4"/>
    <p:sldId id="467" r:id="rId5"/>
    <p:sldId id="468" r:id="rId6"/>
    <p:sldId id="430" r:id="rId7"/>
    <p:sldId id="471" r:id="rId8"/>
    <p:sldId id="434" r:id="rId9"/>
    <p:sldId id="464" r:id="rId10"/>
    <p:sldId id="472" r:id="rId11"/>
    <p:sldId id="482" r:id="rId12"/>
    <p:sldId id="475" r:id="rId13"/>
    <p:sldId id="476" r:id="rId14"/>
    <p:sldId id="444" r:id="rId15"/>
    <p:sldId id="445" r:id="rId16"/>
    <p:sldId id="450" r:id="rId17"/>
    <p:sldId id="453" r:id="rId18"/>
    <p:sldId id="454" r:id="rId19"/>
    <p:sldId id="452" r:id="rId20"/>
    <p:sldId id="469" r:id="rId21"/>
    <p:sldId id="459" r:id="rId22"/>
    <p:sldId id="458" r:id="rId23"/>
    <p:sldId id="460" r:id="rId24"/>
    <p:sldId id="481" r:id="rId25"/>
    <p:sldId id="480" r:id="rId26"/>
  </p:sldIdLst>
  <p:sldSz cx="9144000" cy="6858000" type="screen4x3"/>
  <p:notesSz cx="6858000" cy="9296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25FF"/>
    <a:srgbClr val="E08888"/>
    <a:srgbClr val="FFFF00"/>
    <a:srgbClr val="90AA91"/>
    <a:srgbClr val="C5D9C7"/>
    <a:srgbClr val="B6F2D0"/>
    <a:srgbClr val="ED758C"/>
    <a:srgbClr val="FF6381"/>
    <a:srgbClr val="FF91A6"/>
    <a:srgbClr val="0039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78153" autoAdjust="0"/>
  </p:normalViewPr>
  <p:slideViewPr>
    <p:cSldViewPr>
      <p:cViewPr>
        <p:scale>
          <a:sx n="60" d="100"/>
          <a:sy n="60" d="100"/>
        </p:scale>
        <p:origin x="-1788" y="-282"/>
      </p:cViewPr>
      <p:guideLst>
        <p:guide orient="horz" pos="216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-2844" y="-9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saf%20Cidon\Dropbox\Wireless%20Research\Experiment%20Results\Graph%206.xlsx" TargetMode="Externa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C:\Users\Asaf%20Cidon\Dropbox\Wireless%20Research\Experiment%20Results\Kanthi%20Graph%201.xlsx" TargetMode="Externa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oleObject" Target="file:///C:\Users\Asaf%20Cidon\Dropbox\Wireless%20Research\Experiment%20Results\Kanthi%20Graph%201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saf%20Cidon\Dropbox\Wireless%20Research\Experiment%20Results\Kanthi%20Graph%20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1"/>
          <c:order val="0"/>
          <c:tx>
            <c:v>Overall Packet Loss Rate of Data Plane, Quiet Environment</c:v>
          </c:tx>
          <c:spPr>
            <a:ln w="76200"/>
          </c:spPr>
          <c:marker>
            <c:symbol val="none"/>
          </c:marker>
          <c:xVal>
            <c:numRef>
              <c:f>Sheet1!$B$2:$B$8</c:f>
              <c:numCache>
                <c:formatCode>General</c:formatCode>
                <c:ptCount val="7"/>
                <c:pt idx="0">
                  <c:v>2500</c:v>
                </c:pt>
                <c:pt idx="1">
                  <c:v>5000</c:v>
                </c:pt>
                <c:pt idx="2">
                  <c:v>6250</c:v>
                </c:pt>
                <c:pt idx="3">
                  <c:v>12500</c:v>
                </c:pt>
                <c:pt idx="4">
                  <c:v>25000</c:v>
                </c:pt>
                <c:pt idx="5">
                  <c:v>50000</c:v>
                </c:pt>
                <c:pt idx="6">
                  <c:v>125000</c:v>
                </c:pt>
              </c:numCache>
            </c:numRef>
          </c:xVal>
          <c:yVal>
            <c:numRef>
              <c:f>Sheet1!$A$10:$A$16</c:f>
              <c:numCache>
                <c:formatCode>General</c:formatCode>
                <c:ptCount val="7"/>
                <c:pt idx="0">
                  <c:v>0.18060000000000001</c:v>
                </c:pt>
                <c:pt idx="1">
                  <c:v>0.78180000000000005</c:v>
                </c:pt>
                <c:pt idx="2">
                  <c:v>0.80059999999999998</c:v>
                </c:pt>
                <c:pt idx="3">
                  <c:v>0.88900000000000001</c:v>
                </c:pt>
                <c:pt idx="4">
                  <c:v>0.92720000000000002</c:v>
                </c:pt>
                <c:pt idx="5">
                  <c:v>0.92500000000000004</c:v>
                </c:pt>
                <c:pt idx="6">
                  <c:v>2.0125999999999999</c:v>
                </c:pt>
              </c:numCache>
            </c:numRef>
          </c:yVal>
          <c:smooth val="0"/>
        </c:ser>
        <c:ser>
          <c:idx val="0"/>
          <c:order val="1"/>
          <c:tx>
            <c:v>Overall Packet Loss Rate of Data Plane, Typical Noisy Environment</c:v>
          </c:tx>
          <c:spPr>
            <a:ln w="79375">
              <a:solidFill>
                <a:schemeClr val="accent1"/>
              </a:solidFill>
            </a:ln>
          </c:spPr>
          <c:marker>
            <c:symbol val="none"/>
          </c:marker>
          <c:xVal>
            <c:numRef>
              <c:f>Sheet1!$B$2:$B$8</c:f>
              <c:numCache>
                <c:formatCode>General</c:formatCode>
                <c:ptCount val="7"/>
                <c:pt idx="0">
                  <c:v>2500</c:v>
                </c:pt>
                <c:pt idx="1">
                  <c:v>5000</c:v>
                </c:pt>
                <c:pt idx="2">
                  <c:v>6250</c:v>
                </c:pt>
                <c:pt idx="3">
                  <c:v>12500</c:v>
                </c:pt>
                <c:pt idx="4">
                  <c:v>25000</c:v>
                </c:pt>
                <c:pt idx="5">
                  <c:v>50000</c:v>
                </c:pt>
                <c:pt idx="6">
                  <c:v>125000</c:v>
                </c:pt>
              </c:numCache>
            </c:numRef>
          </c:xVal>
          <c:yVal>
            <c:numRef>
              <c:f>Sheet1!$A$2:$A$8</c:f>
              <c:numCache>
                <c:formatCode>General</c:formatCode>
                <c:ptCount val="7"/>
                <c:pt idx="0">
                  <c:v>8.0299999999999996E-2</c:v>
                </c:pt>
                <c:pt idx="1">
                  <c:v>0.13389999999999999</c:v>
                </c:pt>
                <c:pt idx="2">
                  <c:v>0.13450000000000001</c:v>
                </c:pt>
                <c:pt idx="3">
                  <c:v>0.1779</c:v>
                </c:pt>
                <c:pt idx="4">
                  <c:v>0.17899999999999999</c:v>
                </c:pt>
                <c:pt idx="5">
                  <c:v>0.18090000000000001</c:v>
                </c:pt>
                <c:pt idx="6">
                  <c:v>0.84060000000000001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852864"/>
        <c:axId val="147514496"/>
      </c:scatterChart>
      <c:valAx>
        <c:axId val="146852864"/>
        <c:scaling>
          <c:logBase val="10"/>
          <c:orientation val="minMax"/>
          <c:max val="250000"/>
          <c:min val="1000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/>
                  <a:t>Flashes per Second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147514496"/>
        <c:crosses val="autoZero"/>
        <c:crossBetween val="midCat"/>
      </c:valAx>
      <c:valAx>
        <c:axId val="14751449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/>
                  <a:t>Packet Loss Rate [Percentage]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146852864"/>
        <c:crosses val="autoZero"/>
        <c:crossBetween val="midCat"/>
      </c:valAx>
    </c:plotArea>
    <c:legend>
      <c:legendPos val="b"/>
      <c:overlay val="0"/>
      <c:txPr>
        <a:bodyPr/>
        <a:lstStyle/>
        <a:p>
          <a:pPr>
            <a:defRPr sz="1800"/>
          </a:pPr>
          <a:endParaRPr lang="zh-CN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400"/>
            </a:pPr>
            <a:r>
              <a:rPr lang="en-US" sz="2400" b="1" i="0" baseline="0">
                <a:effectLst/>
              </a:rPr>
              <a:t>Flashback-MAC's Throughput Improvement vs. Wi-Fi</a:t>
            </a:r>
            <a:endParaRPr lang="en-US" sz="2400">
              <a:effectLst/>
            </a:endParaRP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2"/>
          <c:order val="0"/>
          <c:tx>
            <c:v>CSMA/CA 20-80% Uplink-Downlink Data Traffic</c:v>
          </c:tx>
          <c:spPr>
            <a:ln w="50800">
              <a:solidFill>
                <a:srgbClr val="C00000"/>
              </a:solidFill>
            </a:ln>
          </c:spPr>
          <c:marker>
            <c:symbol val="none"/>
          </c:marker>
          <c:val>
            <c:numRef>
              <c:f>Sheet1!$C$30:$V$30</c:f>
              <c:numCache>
                <c:formatCode>General</c:formatCode>
                <c:ptCount val="20"/>
                <c:pt idx="0">
                  <c:v>3.6438818565400846</c:v>
                </c:pt>
                <c:pt idx="1">
                  <c:v>3.8483595742809396</c:v>
                </c:pt>
                <c:pt idx="2">
                  <c:v>4.0709037472446727</c:v>
                </c:pt>
                <c:pt idx="3">
                  <c:v>3.771567655278103</c:v>
                </c:pt>
                <c:pt idx="4">
                  <c:v>3.7830943529828303</c:v>
                </c:pt>
                <c:pt idx="5">
                  <c:v>3.8313013636774134</c:v>
                </c:pt>
                <c:pt idx="6">
                  <c:v>4.193952802359882</c:v>
                </c:pt>
                <c:pt idx="7">
                  <c:v>4.1786440051727318</c:v>
                </c:pt>
                <c:pt idx="8">
                  <c:v>4.1632728619029988</c:v>
                </c:pt>
                <c:pt idx="9">
                  <c:v>4.1183077499064025</c:v>
                </c:pt>
                <c:pt idx="10">
                  <c:v>4.0723210904960236</c:v>
                </c:pt>
                <c:pt idx="11">
                  <c:v>4.0529663028001899</c:v>
                </c:pt>
                <c:pt idx="12">
                  <c:v>4.0335046640015229</c:v>
                </c:pt>
                <c:pt idx="13">
                  <c:v>4.0940632228218963</c:v>
                </c:pt>
                <c:pt idx="14">
                  <c:v>4.1561585008783908</c:v>
                </c:pt>
                <c:pt idx="15">
                  <c:v>4.161249389946315</c:v>
                </c:pt>
                <c:pt idx="16">
                  <c:v>4.166341272940258</c:v>
                </c:pt>
                <c:pt idx="17">
                  <c:v>4.2143836958651777</c:v>
                </c:pt>
                <c:pt idx="18">
                  <c:v>4.2627852084972462</c:v>
                </c:pt>
                <c:pt idx="19">
                  <c:v>4.312785208497246</c:v>
                </c:pt>
              </c:numCache>
            </c:numRef>
          </c:val>
          <c:smooth val="0"/>
        </c:ser>
        <c:ser>
          <c:idx val="3"/>
          <c:order val="1"/>
          <c:tx>
            <c:v>CSMA/CA 100-0% Uplink-Downlink Data Traffic</c:v>
          </c:tx>
          <c:spPr>
            <a:ln w="50800">
              <a:prstDash val="solid"/>
            </a:ln>
          </c:spPr>
          <c:marker>
            <c:symbol val="none"/>
          </c:marker>
          <c:val>
            <c:numRef>
              <c:f>Sheet1!$C$29:$V$29</c:f>
              <c:numCache>
                <c:formatCode>General</c:formatCode>
                <c:ptCount val="20"/>
                <c:pt idx="0">
                  <c:v>1.3426024324005199</c:v>
                </c:pt>
                <c:pt idx="1">
                  <c:v>3.5104461517724759</c:v>
                </c:pt>
                <c:pt idx="2">
                  <c:v>4.4634265279583882</c:v>
                </c:pt>
                <c:pt idx="3">
                  <c:v>4.9369306236860542</c:v>
                </c:pt>
                <c:pt idx="4">
                  <c:v>5.1632026025664199</c:v>
                </c:pt>
                <c:pt idx="5">
                  <c:v>4.6427902621722854</c:v>
                </c:pt>
                <c:pt idx="6">
                  <c:v>4.8277092796885137</c:v>
                </c:pt>
                <c:pt idx="7">
                  <c:v>5.1244474668480109</c:v>
                </c:pt>
                <c:pt idx="8">
                  <c:v>4.9942441171491456</c:v>
                </c:pt>
                <c:pt idx="9">
                  <c:v>5.0602510460251047</c:v>
                </c:pt>
                <c:pt idx="10">
                  <c:v>5.7294297211044816</c:v>
                </c:pt>
                <c:pt idx="11">
                  <c:v>5.5487578791249534</c:v>
                </c:pt>
                <c:pt idx="12">
                  <c:v>5.4516463817341254</c:v>
                </c:pt>
                <c:pt idx="13">
                  <c:v>5.5021896420411274</c:v>
                </c:pt>
                <c:pt idx="14">
                  <c:v>5.5501896212375792</c:v>
                </c:pt>
                <c:pt idx="15">
                  <c:v>5.6411478599221789</c:v>
                </c:pt>
                <c:pt idx="16">
                  <c:v>5.6816095321808771</c:v>
                </c:pt>
                <c:pt idx="17">
                  <c:v>5.6096057908637382</c:v>
                </c:pt>
                <c:pt idx="18">
                  <c:v>5.5586152635719905</c:v>
                </c:pt>
                <c:pt idx="19">
                  <c:v>5.5689347351715925</c:v>
                </c:pt>
              </c:numCache>
            </c:numRef>
          </c:val>
          <c:smooth val="0"/>
        </c:ser>
        <c:ser>
          <c:idx val="0"/>
          <c:order val="2"/>
          <c:tx>
            <c:v>RTS/CTS, 20-80% Uplink-Downlink Data Traffic</c:v>
          </c:tx>
          <c:spPr>
            <a:ln w="50800">
              <a:prstDash val="sysDash"/>
            </a:ln>
          </c:spPr>
          <c:marker>
            <c:symbol val="none"/>
          </c:marker>
          <c:val>
            <c:numRef>
              <c:f>Sheet1!$C$26:$V$26</c:f>
              <c:numCache>
                <c:formatCode>General</c:formatCode>
                <c:ptCount val="20"/>
                <c:pt idx="0">
                  <c:v>1.3137659042022645</c:v>
                </c:pt>
                <c:pt idx="1">
                  <c:v>1.3116559601474986</c:v>
                </c:pt>
                <c:pt idx="2">
                  <c:v>1.3887660813764164</c:v>
                </c:pt>
                <c:pt idx="3">
                  <c:v>1.4763137532246047</c:v>
                </c:pt>
                <c:pt idx="4">
                  <c:v>1.5282483579947455</c:v>
                </c:pt>
                <c:pt idx="5">
                  <c:v>1.583810235760458</c:v>
                </c:pt>
                <c:pt idx="6">
                  <c:v>1.6071500614557006</c:v>
                </c:pt>
                <c:pt idx="7">
                  <c:v>1.6312404181987943</c:v>
                </c:pt>
                <c:pt idx="8">
                  <c:v>1.6374329924893676</c:v>
                </c:pt>
                <c:pt idx="9">
                  <c:v>1.6436856860614157</c:v>
                </c:pt>
                <c:pt idx="10">
                  <c:v>1.6361201879772149</c:v>
                </c:pt>
                <c:pt idx="11">
                  <c:v>1.6287486759603531</c:v>
                </c:pt>
                <c:pt idx="12">
                  <c:v>1.6515957223415008</c:v>
                </c:pt>
                <c:pt idx="13">
                  <c:v>1.6748913973722706</c:v>
                </c:pt>
                <c:pt idx="14">
                  <c:v>1.6655865312320328</c:v>
                </c:pt>
                <c:pt idx="15">
                  <c:v>1.7570751062500269</c:v>
                </c:pt>
                <c:pt idx="16">
                  <c:v>1.7621034314337252</c:v>
                </c:pt>
                <c:pt idx="17">
                  <c:v>1.767010829140619</c:v>
                </c:pt>
                <c:pt idx="18">
                  <c:v>1.7574687206587727</c:v>
                </c:pt>
                <c:pt idx="19">
                  <c:v>1.7568383447618279</c:v>
                </c:pt>
              </c:numCache>
            </c:numRef>
          </c:val>
          <c:smooth val="0"/>
        </c:ser>
        <c:ser>
          <c:idx val="1"/>
          <c:order val="3"/>
          <c:tx>
            <c:v>RTS/CTS 100-0% Uplink-Downlink Data Traffic</c:v>
          </c:tx>
          <c:spPr>
            <a:ln w="50800">
              <a:solidFill>
                <a:schemeClr val="accent6"/>
              </a:solidFill>
              <a:prstDash val="sysDot"/>
            </a:ln>
          </c:spPr>
          <c:marker>
            <c:symbol val="none"/>
          </c:marker>
          <c:val>
            <c:numRef>
              <c:f>Sheet1!$C$28:$V$28</c:f>
              <c:numCache>
                <c:formatCode>General</c:formatCode>
                <c:ptCount val="20"/>
                <c:pt idx="0">
                  <c:v>1.3334833048904517</c:v>
                </c:pt>
                <c:pt idx="1">
                  <c:v>1.3610568329606829</c:v>
                </c:pt>
                <c:pt idx="2">
                  <c:v>1.3893907044522176</c:v>
                </c:pt>
                <c:pt idx="3">
                  <c:v>1.3887386660894914</c:v>
                </c:pt>
                <c:pt idx="4">
                  <c:v>1.3687167979785906</c:v>
                </c:pt>
                <c:pt idx="5">
                  <c:v>1.3850836484042788</c:v>
                </c:pt>
                <c:pt idx="6">
                  <c:v>1.4412953935917845</c:v>
                </c:pt>
                <c:pt idx="7">
                  <c:v>1.4874575944351898</c:v>
                </c:pt>
                <c:pt idx="8">
                  <c:v>1.5458140711794652</c:v>
                </c:pt>
                <c:pt idx="9">
                  <c:v>1.5876250316972063</c:v>
                </c:pt>
                <c:pt idx="10">
                  <c:v>1.5864706204239003</c:v>
                </c:pt>
                <c:pt idx="11">
                  <c:v>1.6051254437060218</c:v>
                </c:pt>
                <c:pt idx="12">
                  <c:v>1.6134751031424277</c:v>
                </c:pt>
                <c:pt idx="13">
                  <c:v>1.6219120845602801</c:v>
                </c:pt>
                <c:pt idx="14">
                  <c:v>1.625536843172869</c:v>
                </c:pt>
                <c:pt idx="15">
                  <c:v>1.6302804172506753</c:v>
                </c:pt>
                <c:pt idx="16">
                  <c:v>1.6278039221428469</c:v>
                </c:pt>
                <c:pt idx="17">
                  <c:v>1.6262777983275569</c:v>
                </c:pt>
                <c:pt idx="18">
                  <c:v>1.7177364845814644</c:v>
                </c:pt>
                <c:pt idx="19">
                  <c:v>1.8175500173824772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2174592"/>
        <c:axId val="152176512"/>
      </c:lineChart>
      <c:catAx>
        <c:axId val="15217459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/>
                  <a:t>Number</a:t>
                </a:r>
                <a:r>
                  <a:rPr lang="en-US" sz="1800" baseline="0"/>
                  <a:t> of Nodes</a:t>
                </a:r>
                <a:endParaRPr lang="en-US" sz="1800"/>
              </a:p>
            </c:rich>
          </c:tx>
          <c:overlay val="0"/>
        </c:title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152176512"/>
        <c:crosses val="autoZero"/>
        <c:auto val="1"/>
        <c:lblAlgn val="ctr"/>
        <c:lblOffset val="100"/>
        <c:tickLblSkip val="2"/>
        <c:tickMarkSkip val="2"/>
        <c:noMultiLvlLbl val="0"/>
      </c:catAx>
      <c:valAx>
        <c:axId val="15217651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 dirty="0"/>
                  <a:t>Relative </a:t>
                </a:r>
                <a:r>
                  <a:rPr lang="en-US" sz="1800" dirty="0" smtClean="0"/>
                  <a:t>Throughput Gain</a:t>
                </a:r>
                <a:endParaRPr lang="en-US" sz="1800" dirty="0"/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152174592"/>
        <c:crosses val="autoZero"/>
        <c:crossBetween val="midCat"/>
      </c:valAx>
    </c:plotArea>
    <c:legend>
      <c:legendPos val="b"/>
      <c:overlay val="0"/>
      <c:txPr>
        <a:bodyPr/>
        <a:lstStyle/>
        <a:p>
          <a:pPr>
            <a:defRPr sz="1800"/>
          </a:pPr>
          <a:endParaRPr lang="zh-CN"/>
        </a:p>
      </c:txPr>
    </c:legend>
    <c:plotVisOnly val="1"/>
    <c:dispBlanksAs val="gap"/>
    <c:showDLblsOverMax val="0"/>
  </c:chart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400"/>
            </a:pPr>
            <a:r>
              <a:rPr lang="en-US" sz="2400"/>
              <a:t>Percentage of Channel Time Used</a:t>
            </a:r>
            <a:r>
              <a:rPr lang="en-US" sz="2400" baseline="0"/>
              <a:t> for Transmitting Data</a:t>
            </a:r>
            <a:endParaRPr lang="en-US" sz="2400"/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Flashback-MAC, 20-80% Uplink-Downlink Data Traffic</c:v>
          </c:tx>
          <c:spPr>
            <a:ln w="50800"/>
          </c:spPr>
          <c:marker>
            <c:symbol val="none"/>
          </c:marker>
          <c:cat>
            <c:numRef>
              <c:f>Sheet1!$C$4:$V$4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cat>
          <c:val>
            <c:numRef>
              <c:f>Sheet1!$C$6:$V$6</c:f>
              <c:numCache>
                <c:formatCode>General</c:formatCode>
                <c:ptCount val="20"/>
                <c:pt idx="0">
                  <c:v>91.2</c:v>
                </c:pt>
                <c:pt idx="1">
                  <c:v>91.302639999999997</c:v>
                </c:pt>
                <c:pt idx="2">
                  <c:v>90.907600000000002</c:v>
                </c:pt>
                <c:pt idx="3">
                  <c:v>90.512559999999993</c:v>
                </c:pt>
                <c:pt idx="4">
                  <c:v>90.638239999999996</c:v>
                </c:pt>
                <c:pt idx="5">
                  <c:v>90.763919999999999</c:v>
                </c:pt>
                <c:pt idx="6">
                  <c:v>90.666759999999996</c:v>
                </c:pt>
                <c:pt idx="7">
                  <c:v>90.569599999999994</c:v>
                </c:pt>
                <c:pt idx="8">
                  <c:v>90.47636</c:v>
                </c:pt>
                <c:pt idx="9">
                  <c:v>90.383120000000005</c:v>
                </c:pt>
                <c:pt idx="10">
                  <c:v>90.276039999999995</c:v>
                </c:pt>
                <c:pt idx="11">
                  <c:v>90.168959999999998</c:v>
                </c:pt>
                <c:pt idx="12">
                  <c:v>90.448880000000003</c:v>
                </c:pt>
                <c:pt idx="13">
                  <c:v>90.728800000000007</c:v>
                </c:pt>
                <c:pt idx="14">
                  <c:v>90.382720000000006</c:v>
                </c:pt>
                <c:pt idx="15">
                  <c:v>90.036640000000006</c:v>
                </c:pt>
                <c:pt idx="16">
                  <c:v>89.941159999999996</c:v>
                </c:pt>
                <c:pt idx="17">
                  <c:v>89.845680000000002</c:v>
                </c:pt>
                <c:pt idx="18">
                  <c:v>89.659199999999998</c:v>
                </c:pt>
                <c:pt idx="19">
                  <c:v>89.472719999999995</c:v>
                </c:pt>
              </c:numCache>
            </c:numRef>
          </c:val>
          <c:smooth val="0"/>
        </c:ser>
        <c:ser>
          <c:idx val="3"/>
          <c:order val="1"/>
          <c:tx>
            <c:v>Flashback-MAC, 100-0% Uplink-Downlink Data Traffic</c:v>
          </c:tx>
          <c:spPr>
            <a:ln w="50800" cmpd="sng">
              <a:prstDash val="solid"/>
            </a:ln>
          </c:spPr>
          <c:marker>
            <c:symbol val="none"/>
          </c:marker>
          <c:val>
            <c:numRef>
              <c:f>Sheet1!$C$7:$V$7</c:f>
              <c:numCache>
                <c:formatCode>General</c:formatCode>
                <c:ptCount val="20"/>
                <c:pt idx="0">
                  <c:v>92.828040000000001</c:v>
                </c:pt>
                <c:pt idx="1">
                  <c:v>93.476240000000004</c:v>
                </c:pt>
                <c:pt idx="2">
                  <c:v>94.124440000000007</c:v>
                </c:pt>
                <c:pt idx="3">
                  <c:v>92.650700000000001</c:v>
                </c:pt>
                <c:pt idx="4">
                  <c:v>91.176959999999994</c:v>
                </c:pt>
                <c:pt idx="5">
                  <c:v>92.127620000000007</c:v>
                </c:pt>
                <c:pt idx="6">
                  <c:v>93.078280000000007</c:v>
                </c:pt>
                <c:pt idx="7">
                  <c:v>93.181900000000013</c:v>
                </c:pt>
                <c:pt idx="8">
                  <c:v>93.285520000000005</c:v>
                </c:pt>
                <c:pt idx="9">
                  <c:v>92.16049000000001</c:v>
                </c:pt>
                <c:pt idx="10">
                  <c:v>91.03546</c:v>
                </c:pt>
                <c:pt idx="11">
                  <c:v>91.03546</c:v>
                </c:pt>
                <c:pt idx="12">
                  <c:v>91.03546</c:v>
                </c:pt>
                <c:pt idx="13">
                  <c:v>91.03546</c:v>
                </c:pt>
                <c:pt idx="14">
                  <c:v>91.03546</c:v>
                </c:pt>
                <c:pt idx="15">
                  <c:v>91.097070000000002</c:v>
                </c:pt>
                <c:pt idx="16">
                  <c:v>91.158680000000004</c:v>
                </c:pt>
                <c:pt idx="17">
                  <c:v>91.273020000000002</c:v>
                </c:pt>
                <c:pt idx="18">
                  <c:v>91.387360000000001</c:v>
                </c:pt>
                <c:pt idx="19">
                  <c:v>91.387360000000001</c:v>
                </c:pt>
              </c:numCache>
            </c:numRef>
          </c:val>
          <c:smooth val="0"/>
        </c:ser>
        <c:ser>
          <c:idx val="4"/>
          <c:order val="2"/>
          <c:tx>
            <c:v>CSMA/CA 20-80% Uplink-Downlink Data Traffic</c:v>
          </c:tx>
          <c:spPr>
            <a:ln w="50800">
              <a:prstDash val="sysDash"/>
            </a:ln>
          </c:spPr>
          <c:marker>
            <c:symbol val="none"/>
          </c:marker>
          <c:val>
            <c:numRef>
              <c:f>Sheet1!$C$10:$V$10</c:f>
              <c:numCache>
                <c:formatCode>General</c:formatCode>
                <c:ptCount val="20"/>
                <c:pt idx="0">
                  <c:v>82.677999999999997</c:v>
                </c:pt>
                <c:pt idx="1">
                  <c:v>85.166759999999996</c:v>
                </c:pt>
                <c:pt idx="2">
                  <c:v>83.95778</c:v>
                </c:pt>
                <c:pt idx="3">
                  <c:v>82.748800000000003</c:v>
                </c:pt>
                <c:pt idx="4">
                  <c:v>80.646500000000003</c:v>
                </c:pt>
                <c:pt idx="5">
                  <c:v>78.544200000000004</c:v>
                </c:pt>
                <c:pt idx="6">
                  <c:v>79.33502</c:v>
                </c:pt>
                <c:pt idx="7">
                  <c:v>80.125839999999997</c:v>
                </c:pt>
                <c:pt idx="8">
                  <c:v>79.790019999999998</c:v>
                </c:pt>
                <c:pt idx="9">
                  <c:v>79.4542</c:v>
                </c:pt>
                <c:pt idx="10">
                  <c:v>78.740080000000006</c:v>
                </c:pt>
                <c:pt idx="11">
                  <c:v>78.025959999999998</c:v>
                </c:pt>
                <c:pt idx="12">
                  <c:v>77.83802</c:v>
                </c:pt>
                <c:pt idx="13">
                  <c:v>77.650080000000003</c:v>
                </c:pt>
                <c:pt idx="14">
                  <c:v>77.759839999999997</c:v>
                </c:pt>
                <c:pt idx="15">
                  <c:v>77.869600000000005</c:v>
                </c:pt>
                <c:pt idx="16">
                  <c:v>76.895560000000003</c:v>
                </c:pt>
                <c:pt idx="17">
                  <c:v>75.921520000000001</c:v>
                </c:pt>
                <c:pt idx="18">
                  <c:v>76.599159999999998</c:v>
                </c:pt>
                <c:pt idx="19">
                  <c:v>77.276799999999994</c:v>
                </c:pt>
              </c:numCache>
            </c:numRef>
          </c:val>
          <c:smooth val="0"/>
        </c:ser>
        <c:ser>
          <c:idx val="5"/>
          <c:order val="3"/>
          <c:tx>
            <c:v>CSMA/CA 100-0% Uplink-Downlink Data Traffic</c:v>
          </c:tx>
          <c:spPr>
            <a:ln w="50800">
              <a:prstDash val="sysDot"/>
            </a:ln>
          </c:spPr>
          <c:marker>
            <c:symbol val="none"/>
          </c:marker>
          <c:val>
            <c:numRef>
              <c:f>Sheet1!$C$9:$V$9</c:f>
              <c:numCache>
                <c:formatCode>General</c:formatCode>
                <c:ptCount val="20"/>
                <c:pt idx="0">
                  <c:v>83.126129999999989</c:v>
                </c:pt>
                <c:pt idx="1">
                  <c:v>86.916719999999998</c:v>
                </c:pt>
                <c:pt idx="2">
                  <c:v>85.975729999999999</c:v>
                </c:pt>
                <c:pt idx="3">
                  <c:v>85.256799999999998</c:v>
                </c:pt>
                <c:pt idx="4">
                  <c:v>82.919800000000009</c:v>
                </c:pt>
                <c:pt idx="5">
                  <c:v>80.311019999999999</c:v>
                </c:pt>
                <c:pt idx="6">
                  <c:v>78.967019999999991</c:v>
                </c:pt>
                <c:pt idx="7">
                  <c:v>81.954419999999999</c:v>
                </c:pt>
                <c:pt idx="8">
                  <c:v>81.979799999999997</c:v>
                </c:pt>
                <c:pt idx="9">
                  <c:v>79.683619999999991</c:v>
                </c:pt>
                <c:pt idx="10">
                  <c:v>79.110379999999992</c:v>
                </c:pt>
                <c:pt idx="11">
                  <c:v>79.09953999999999</c:v>
                </c:pt>
                <c:pt idx="12">
                  <c:v>78.027330000000006</c:v>
                </c:pt>
                <c:pt idx="13">
                  <c:v>77.669520000000006</c:v>
                </c:pt>
                <c:pt idx="14">
                  <c:v>78.045900000000003</c:v>
                </c:pt>
                <c:pt idx="15">
                  <c:v>78.065079999999995</c:v>
                </c:pt>
                <c:pt idx="16">
                  <c:v>77.085560000000001</c:v>
                </c:pt>
                <c:pt idx="17">
                  <c:v>76.296040000000005</c:v>
                </c:pt>
                <c:pt idx="18">
                  <c:v>76.581099999999992</c:v>
                </c:pt>
                <c:pt idx="19">
                  <c:v>76.630560000000003</c:v>
                </c:pt>
              </c:numCache>
            </c:numRef>
          </c:val>
          <c:smooth val="0"/>
        </c:ser>
        <c:ser>
          <c:idx val="0"/>
          <c:order val="4"/>
          <c:tx>
            <c:v>RTS/CTS, 20-80% Uplink-Downlink Data Traffic</c:v>
          </c:tx>
          <c:spPr>
            <a:ln w="50800" cmpd="dbl">
              <a:prstDash val="solid"/>
            </a:ln>
          </c:spPr>
          <c:marker>
            <c:symbol val="none"/>
          </c:marker>
          <c:cat>
            <c:numRef>
              <c:f>Sheet1!$C$4:$V$4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cat>
          <c:val>
            <c:numRef>
              <c:f>Sheet1!$C$5:$V$5</c:f>
              <c:numCache>
                <c:formatCode>General</c:formatCode>
                <c:ptCount val="20"/>
                <c:pt idx="0">
                  <c:v>69.418760000000006</c:v>
                </c:pt>
                <c:pt idx="1">
                  <c:v>69.608680000000007</c:v>
                </c:pt>
                <c:pt idx="2">
                  <c:v>65.45926</c:v>
                </c:pt>
                <c:pt idx="3">
                  <c:v>61.309840000000001</c:v>
                </c:pt>
                <c:pt idx="4">
                  <c:v>59.308579999999999</c:v>
                </c:pt>
                <c:pt idx="5">
                  <c:v>57.307319999999997</c:v>
                </c:pt>
                <c:pt idx="6">
                  <c:v>56.414619999999999</c:v>
                </c:pt>
                <c:pt idx="7">
                  <c:v>55.521919999999994</c:v>
                </c:pt>
                <c:pt idx="8">
                  <c:v>55.254999999999995</c:v>
                </c:pt>
                <c:pt idx="9">
                  <c:v>54.988079999999997</c:v>
                </c:pt>
                <c:pt idx="10">
                  <c:v>55.176900000000003</c:v>
                </c:pt>
                <c:pt idx="11">
                  <c:v>55.360880000000002</c:v>
                </c:pt>
                <c:pt idx="12">
                  <c:v>54.764539999999997</c:v>
                </c:pt>
                <c:pt idx="13">
                  <c:v>54.169960000000003</c:v>
                </c:pt>
                <c:pt idx="14">
                  <c:v>54.264799999999994</c:v>
                </c:pt>
                <c:pt idx="15">
                  <c:v>51.242339999999999</c:v>
                </c:pt>
                <c:pt idx="16">
                  <c:v>51.041930000000001</c:v>
                </c:pt>
                <c:pt idx="17">
                  <c:v>50.846140000000005</c:v>
                </c:pt>
                <c:pt idx="18">
                  <c:v>51.016099999999994</c:v>
                </c:pt>
                <c:pt idx="19">
                  <c:v>50.928259999999995</c:v>
                </c:pt>
              </c:numCache>
            </c:numRef>
          </c:val>
          <c:smooth val="0"/>
        </c:ser>
        <c:ser>
          <c:idx val="2"/>
          <c:order val="5"/>
          <c:tx>
            <c:v>RTS/CTS, 100-0% Uplink-Downlink Data Traffic</c:v>
          </c:tx>
          <c:spPr>
            <a:ln w="50800" cap="sq" cmpd="tri">
              <a:prstDash val="solid"/>
            </a:ln>
          </c:spPr>
          <c:marker>
            <c:symbol val="none"/>
          </c:marker>
          <c:val>
            <c:numRef>
              <c:f>Sheet1!$C$8:$V$8</c:f>
              <c:numCache>
                <c:formatCode>General</c:formatCode>
                <c:ptCount val="20"/>
                <c:pt idx="0">
                  <c:v>69.613200000000006</c:v>
                </c:pt>
                <c:pt idx="1">
                  <c:v>68.679159999999996</c:v>
                </c:pt>
                <c:pt idx="2">
                  <c:v>67.74512</c:v>
                </c:pt>
                <c:pt idx="3">
                  <c:v>66.715720000000005</c:v>
                </c:pt>
                <c:pt idx="4">
                  <c:v>66.614920000000012</c:v>
                </c:pt>
                <c:pt idx="5">
                  <c:v>66.514120000000005</c:v>
                </c:pt>
                <c:pt idx="6">
                  <c:v>64.579599999999999</c:v>
                </c:pt>
                <c:pt idx="7">
                  <c:v>62.64508</c:v>
                </c:pt>
                <c:pt idx="8">
                  <c:v>60.347180000000002</c:v>
                </c:pt>
                <c:pt idx="9">
                  <c:v>58.049280000000003</c:v>
                </c:pt>
                <c:pt idx="10">
                  <c:v>57.382379999999998</c:v>
                </c:pt>
                <c:pt idx="11">
                  <c:v>56.715479999999999</c:v>
                </c:pt>
                <c:pt idx="12">
                  <c:v>56.421980000000005</c:v>
                </c:pt>
                <c:pt idx="13">
                  <c:v>56.128480000000003</c:v>
                </c:pt>
                <c:pt idx="14">
                  <c:v>56.003320000000002</c:v>
                </c:pt>
                <c:pt idx="15">
                  <c:v>55.878160000000001</c:v>
                </c:pt>
                <c:pt idx="16">
                  <c:v>56.001019999999997</c:v>
                </c:pt>
                <c:pt idx="17">
                  <c:v>56.12388</c:v>
                </c:pt>
                <c:pt idx="18">
                  <c:v>53.202200000000005</c:v>
                </c:pt>
                <c:pt idx="19">
                  <c:v>50.280520000000003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5273472"/>
        <c:axId val="155275648"/>
      </c:lineChart>
      <c:catAx>
        <c:axId val="1552734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/>
                  <a:t>Number of Nodes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zh-CN"/>
          </a:p>
        </c:txPr>
        <c:crossAx val="155275648"/>
        <c:crosses val="autoZero"/>
        <c:auto val="1"/>
        <c:lblAlgn val="ctr"/>
        <c:lblOffset val="100"/>
        <c:tickLblSkip val="2"/>
        <c:noMultiLvlLbl val="0"/>
      </c:catAx>
      <c:valAx>
        <c:axId val="155275648"/>
        <c:scaling>
          <c:orientation val="minMax"/>
          <c:min val="4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/>
                  <a:t>Percentage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zh-CN"/>
          </a:p>
        </c:txPr>
        <c:crossAx val="155273472"/>
        <c:crosses val="autoZero"/>
        <c:crossBetween val="midCat"/>
      </c:valAx>
    </c:plotArea>
    <c:legend>
      <c:legendPos val="b"/>
      <c:overlay val="0"/>
      <c:txPr>
        <a:bodyPr/>
        <a:lstStyle/>
        <a:p>
          <a:pPr>
            <a:defRPr sz="1600"/>
          </a:pPr>
          <a:endParaRPr lang="zh-CN"/>
        </a:p>
      </c:txPr>
    </c:legend>
    <c:plotVisOnly val="1"/>
    <c:dispBlanksAs val="gap"/>
    <c:showDLblsOverMax val="0"/>
  </c:chart>
  <c:externalData r:id="rId1">
    <c:autoUpdate val="0"/>
  </c:externalData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000"/>
            </a:pPr>
            <a:r>
              <a:rPr lang="en-US" sz="2400" dirty="0"/>
              <a:t>Queue Latency of </a:t>
            </a:r>
            <a:r>
              <a:rPr lang="en-US" sz="2400" dirty="0" smtClean="0"/>
              <a:t>Priority</a:t>
            </a:r>
            <a:r>
              <a:rPr lang="en-US" sz="2400" baseline="0" dirty="0" smtClean="0"/>
              <a:t> Traffic</a:t>
            </a:r>
            <a:endParaRPr lang="en-US" sz="2400" dirty="0"/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Flashback, 100% Uplink Traffic, 2 Latency Sensitive Nodes</c:v>
          </c:tx>
          <c:spPr>
            <a:ln w="50800"/>
          </c:spPr>
          <c:marker>
            <c:symbol val="none"/>
          </c:marker>
          <c:cat>
            <c:numRef>
              <c:f>Sheet1!$C$17:$C$25</c:f>
              <c:numCache>
                <c:formatCode>General</c:formatCode>
                <c:ptCount val="9"/>
                <c:pt idx="0">
                  <c:v>4</c:v>
                </c:pt>
                <c:pt idx="1">
                  <c:v>6</c:v>
                </c:pt>
                <c:pt idx="2">
                  <c:v>8</c:v>
                </c:pt>
                <c:pt idx="3">
                  <c:v>10</c:v>
                </c:pt>
                <c:pt idx="4">
                  <c:v>12</c:v>
                </c:pt>
                <c:pt idx="5">
                  <c:v>14</c:v>
                </c:pt>
                <c:pt idx="6">
                  <c:v>16</c:v>
                </c:pt>
                <c:pt idx="7">
                  <c:v>18</c:v>
                </c:pt>
                <c:pt idx="8">
                  <c:v>20</c:v>
                </c:pt>
              </c:numCache>
            </c:numRef>
          </c:cat>
          <c:val>
            <c:numRef>
              <c:f>Sheet1!$D$17:$D$25</c:f>
              <c:numCache>
                <c:formatCode>General</c:formatCode>
                <c:ptCount val="9"/>
                <c:pt idx="0">
                  <c:v>0.73470100000000005</c:v>
                </c:pt>
                <c:pt idx="1">
                  <c:v>0.71007299999999995</c:v>
                </c:pt>
                <c:pt idx="2">
                  <c:v>0.64651099999999995</c:v>
                </c:pt>
                <c:pt idx="3">
                  <c:v>0.67831200000000003</c:v>
                </c:pt>
                <c:pt idx="4">
                  <c:v>0.64742999999999995</c:v>
                </c:pt>
                <c:pt idx="5">
                  <c:v>0.63435799999999998</c:v>
                </c:pt>
                <c:pt idx="6">
                  <c:v>0.63085500000000005</c:v>
                </c:pt>
                <c:pt idx="7">
                  <c:v>0.62610200000000005</c:v>
                </c:pt>
                <c:pt idx="8">
                  <c:v>0.634413</c:v>
                </c:pt>
              </c:numCache>
            </c:numRef>
          </c:val>
          <c:smooth val="0"/>
        </c:ser>
        <c:ser>
          <c:idx val="2"/>
          <c:order val="1"/>
          <c:tx>
            <c:v>CSMA/CA, 100% Uplink Traffic, 2 Latency Sensitive Nodes</c:v>
          </c:tx>
          <c:spPr>
            <a:ln w="50800">
              <a:solidFill>
                <a:srgbClr val="C00000"/>
              </a:solidFill>
              <a:prstDash val="dash"/>
            </a:ln>
          </c:spPr>
          <c:marker>
            <c:symbol val="none"/>
          </c:marker>
          <c:val>
            <c:numRef>
              <c:f>Sheet1!$B$17:$B$25</c:f>
              <c:numCache>
                <c:formatCode>General</c:formatCode>
                <c:ptCount val="9"/>
                <c:pt idx="0">
                  <c:v>8.2027350000000006</c:v>
                </c:pt>
                <c:pt idx="1">
                  <c:v>230.75970000000001</c:v>
                </c:pt>
                <c:pt idx="2">
                  <c:v>585.84699999999998</c:v>
                </c:pt>
                <c:pt idx="3">
                  <c:v>1150</c:v>
                </c:pt>
                <c:pt idx="4">
                  <c:v>1033.93</c:v>
                </c:pt>
                <c:pt idx="5">
                  <c:v>1329.2</c:v>
                </c:pt>
                <c:pt idx="6">
                  <c:v>1544.17</c:v>
                </c:pt>
                <c:pt idx="7">
                  <c:v>1700.2550000000001</c:v>
                </c:pt>
                <c:pt idx="8">
                  <c:v>1953.26</c:v>
                </c:pt>
              </c:numCache>
            </c:numRef>
          </c:val>
          <c:smooth val="0"/>
        </c:ser>
        <c:ser>
          <c:idx val="1"/>
          <c:order val="2"/>
          <c:tx>
            <c:v>RTS/CTS, 100% Uplink Traffic, 2 Latency Sensitive Nodes</c:v>
          </c:tx>
          <c:spPr>
            <a:ln w="50800">
              <a:solidFill>
                <a:srgbClr val="92D050"/>
              </a:solidFill>
              <a:prstDash val="sysDash"/>
            </a:ln>
          </c:spPr>
          <c:marker>
            <c:symbol val="none"/>
          </c:marker>
          <c:val>
            <c:numRef>
              <c:f>Sheet1!$E$17:$E$25</c:f>
              <c:numCache>
                <c:formatCode>General</c:formatCode>
                <c:ptCount val="9"/>
                <c:pt idx="0">
                  <c:v>1.7203599999999999</c:v>
                </c:pt>
                <c:pt idx="1">
                  <c:v>3.7549600000000001</c:v>
                </c:pt>
                <c:pt idx="2">
                  <c:v>26.694900000000001</c:v>
                </c:pt>
                <c:pt idx="3">
                  <c:v>25.5777</c:v>
                </c:pt>
                <c:pt idx="4">
                  <c:v>73.583399999999997</c:v>
                </c:pt>
                <c:pt idx="5">
                  <c:v>255.40700000000001</c:v>
                </c:pt>
                <c:pt idx="6">
                  <c:v>438.286</c:v>
                </c:pt>
                <c:pt idx="7">
                  <c:v>590.85900000000004</c:v>
                </c:pt>
                <c:pt idx="8">
                  <c:v>615.5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5343104"/>
        <c:axId val="155345280"/>
      </c:lineChart>
      <c:catAx>
        <c:axId val="1553431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2000"/>
                </a:pPr>
                <a:r>
                  <a:rPr lang="en-US" sz="2000"/>
                  <a:t>Number of Nodes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zh-CN"/>
          </a:p>
        </c:txPr>
        <c:crossAx val="155345280"/>
        <c:crosses val="autoZero"/>
        <c:auto val="1"/>
        <c:lblAlgn val="ctr"/>
        <c:lblOffset val="100"/>
        <c:noMultiLvlLbl val="0"/>
      </c:catAx>
      <c:valAx>
        <c:axId val="155345280"/>
        <c:scaling>
          <c:logBase val="10"/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2000"/>
                </a:pPr>
                <a:r>
                  <a:rPr lang="en-US" sz="2000"/>
                  <a:t>Latency [ms]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zh-CN"/>
          </a:p>
        </c:txPr>
        <c:crossAx val="155343104"/>
        <c:crosses val="autoZero"/>
        <c:crossBetween val="between"/>
      </c:valAx>
    </c:plotArea>
    <c:legend>
      <c:legendPos val="b"/>
      <c:overlay val="0"/>
      <c:txPr>
        <a:bodyPr/>
        <a:lstStyle/>
        <a:p>
          <a:pPr>
            <a:defRPr sz="1800"/>
          </a:pPr>
          <a:endParaRPr lang="zh-CN"/>
        </a:p>
      </c:txPr>
    </c:legend>
    <c:plotVisOnly val="1"/>
    <c:dispBlanksAs val="gap"/>
    <c:showDLblsOverMax val="0"/>
  </c:chart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0.49167</cdr:x>
      <cdr:y>0.24523</cdr:y>
    </cdr:from>
    <cdr:to>
      <cdr:x>0.84167</cdr:x>
      <cdr:y>0.32118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495799" y="1569669"/>
          <a:ext cx="3200400" cy="48614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9525" cmpd="sng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Flashback</a:t>
          </a:r>
          <a:r>
            <a:rPr lang="en-US" sz="1800" b="1" baseline="0" dirty="0"/>
            <a:t> over </a:t>
          </a:r>
          <a:r>
            <a:rPr lang="en-US" sz="1800" b="1" dirty="0"/>
            <a:t>CSMA/CA</a:t>
          </a:r>
        </a:p>
      </cdr:txBody>
    </cdr:sp>
  </cdr:relSizeAnchor>
  <cdr:relSizeAnchor xmlns:cdr="http://schemas.openxmlformats.org/drawingml/2006/chartDrawing">
    <cdr:from>
      <cdr:x>0.45</cdr:x>
      <cdr:y>0.42857</cdr:y>
    </cdr:from>
    <cdr:to>
      <cdr:x>0.81667</cdr:x>
      <cdr:y>0.50452</cdr:y>
    </cdr:to>
    <cdr:sp macro="" textlink="">
      <cdr:nvSpPr>
        <cdr:cNvPr id="3" name="TextBox 3"/>
        <cdr:cNvSpPr txBox="1"/>
      </cdr:nvSpPr>
      <cdr:spPr>
        <a:xfrm xmlns:a="http://schemas.openxmlformats.org/drawingml/2006/main">
          <a:off x="4114799" y="2743200"/>
          <a:ext cx="3352800" cy="48614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9525" cmpd="sng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Flashback over RTS/CTS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0.63238</cdr:x>
      <cdr:y>0.19048</cdr:y>
    </cdr:from>
    <cdr:to>
      <cdr:x>0.80822</cdr:x>
      <cdr:y>0.25627</cdr:y>
    </cdr:to>
    <cdr:sp macro="" textlink="">
      <cdr:nvSpPr>
        <cdr:cNvPr id="2" name="TextBox 3"/>
        <cdr:cNvSpPr txBox="1"/>
      </cdr:nvSpPr>
      <cdr:spPr>
        <a:xfrm xmlns:a="http://schemas.openxmlformats.org/drawingml/2006/main">
          <a:off x="5782452" y="1219200"/>
          <a:ext cx="1607881" cy="421109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9525" cmpd="sng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CSMA/CA</a:t>
          </a:r>
        </a:p>
      </cdr:txBody>
    </cdr:sp>
  </cdr:relSizeAnchor>
  <cdr:relSizeAnchor xmlns:cdr="http://schemas.openxmlformats.org/drawingml/2006/chartDrawing">
    <cdr:from>
      <cdr:x>0.375</cdr:x>
      <cdr:y>0.29558</cdr:y>
    </cdr:from>
    <cdr:to>
      <cdr:x>0.55084</cdr:x>
      <cdr:y>0.36137</cdr:y>
    </cdr:to>
    <cdr:sp macro="" textlink="">
      <cdr:nvSpPr>
        <cdr:cNvPr id="3" name="TextBox 3"/>
        <cdr:cNvSpPr txBox="1"/>
      </cdr:nvSpPr>
      <cdr:spPr>
        <a:xfrm xmlns:a="http://schemas.openxmlformats.org/drawingml/2006/main">
          <a:off x="3429000" y="1891948"/>
          <a:ext cx="1607881" cy="421109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9525" cmpd="sng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RTS/CTS</a:t>
          </a:r>
        </a:p>
      </cdr:txBody>
    </cdr:sp>
  </cdr:relSizeAnchor>
  <cdr:relSizeAnchor xmlns:cdr="http://schemas.openxmlformats.org/drawingml/2006/chartDrawing">
    <cdr:from>
      <cdr:x>0.53333</cdr:x>
      <cdr:y>0.09524</cdr:y>
    </cdr:from>
    <cdr:to>
      <cdr:x>0.70917</cdr:x>
      <cdr:y>0.16103</cdr:y>
    </cdr:to>
    <cdr:sp macro="" textlink="">
      <cdr:nvSpPr>
        <cdr:cNvPr id="5" name="TextBox 3"/>
        <cdr:cNvSpPr txBox="1"/>
      </cdr:nvSpPr>
      <cdr:spPr>
        <a:xfrm xmlns:a="http://schemas.openxmlformats.org/drawingml/2006/main">
          <a:off x="4876800" y="609600"/>
          <a:ext cx="1607881" cy="421108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9525" cmpd="sng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Flashback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1800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2F7C7213-06EB-48FD-97EC-F149EF136CF3}" type="datetimeFigureOut">
              <a:rPr lang="en-US" smtClean="0"/>
              <a:t>11/8/2012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967"/>
            <a:ext cx="2971800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829967"/>
            <a:ext cx="2971800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22E28A2C-2DFC-44AD-A9E9-8399FD50A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62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.tiff>
</file>

<file path=ppt/media/image11.tiff>
</file>

<file path=ppt/media/image12.jpeg>
</file>

<file path=ppt/media/image13.jpe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7180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4" y="0"/>
            <a:ext cx="297180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6488" y="696913"/>
            <a:ext cx="4646612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15791"/>
            <a:ext cx="5486400" cy="4183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29967"/>
            <a:ext cx="297180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4" y="8829967"/>
            <a:ext cx="297180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D3748D67-A48A-432B-BF33-65643F9AF2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365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view/26456.htm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research on cloud and mobile systems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Google Israel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K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atti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的另一个学生：无线通信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Picasso: Flexible RF and Spectrum Slicing</a:t>
            </a:r>
          </a:p>
          <a:p>
            <a:endParaRPr lang="en-US" sz="1200" b="1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Decouple  </a:t>
            </a:r>
            <a:r>
              <a:rPr lang="zh-CN" alt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去耦（解耦）：比如数据通道中同时携带控制信息，这两种信息是无干扰的 </a:t>
            </a:r>
            <a:r>
              <a:rPr lang="zh-CN" alt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称为 </a:t>
            </a:r>
            <a:r>
              <a:rPr lang="zh-CN" alt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去耦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28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zh-CN" altLang="en-US" sz="1400" dirty="0" smtClean="0"/>
              <a:t>编码率越高 比特率越高 </a:t>
            </a:r>
            <a:r>
              <a:rPr lang="en-US" altLang="zh-CN" sz="1400" dirty="0" smtClean="0"/>
              <a:t>SNR</a:t>
            </a:r>
            <a:r>
              <a:rPr lang="zh-CN" altLang="en-US" sz="1400" dirty="0" smtClean="0"/>
              <a:t>越大 鲁棒性越差</a:t>
            </a:r>
            <a:endParaRPr lang="en-US" sz="1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94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SNR </a:t>
            </a:r>
            <a:r>
              <a:rPr lang="zh-CN" altLang="en-US" dirty="0" smtClean="0"/>
              <a:t>信噪比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即放大器的输出信号的电压与同时输出的噪声电压的比    设备的信噪比越高表明它产生的杂音越少。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en-US" altLang="zh-CN" dirty="0" smtClean="0"/>
              <a:t>Link Margin  </a:t>
            </a:r>
            <a:r>
              <a:rPr lang="zh-CN" altLang="en-US" dirty="0" smtClean="0"/>
              <a:t>链路容限</a:t>
            </a:r>
            <a:endParaRPr lang="en-US" altLang="zh-CN" dirty="0" smtClean="0"/>
          </a:p>
          <a:p>
            <a:r>
              <a:rPr lang="zh-CN" altLang="en-US" dirty="0" smtClean="0"/>
              <a:t>是</a:t>
            </a:r>
            <a:r>
              <a:rPr lang="en-US" altLang="zh-CN" dirty="0" smtClean="0"/>
              <a:t>SNR</a:t>
            </a:r>
            <a:r>
              <a:rPr lang="zh-CN" altLang="en-US" dirty="0" smtClean="0"/>
              <a:t>的真实测量值与理论值的一个差值。</a:t>
            </a:r>
          </a:p>
          <a:p>
            <a:r>
              <a:rPr lang="zh-CN" altLang="en-US" dirty="0" smtClean="0"/>
              <a:t>产生的原因：</a:t>
            </a:r>
          </a:p>
          <a:p>
            <a:r>
              <a:rPr lang="en-US" altLang="zh-CN" dirty="0" smtClean="0"/>
              <a:t>SNR </a:t>
            </a:r>
            <a:r>
              <a:rPr lang="zh-CN" altLang="en-US" dirty="0" smtClean="0"/>
              <a:t>毫秒级的 变动 很难测量，因此如果要计算发送的速率也是会有误差，所以实际发送过程中会以低于理论值的比特率发送。这样便会产生</a:t>
            </a:r>
            <a:r>
              <a:rPr lang="en-US" altLang="zh-CN" dirty="0" smtClean="0"/>
              <a:t>link margin</a:t>
            </a:r>
            <a:r>
              <a:rPr lang="zh-CN" altLang="en-US" dirty="0" smtClean="0"/>
              <a:t>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375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Instead of sending a regular</a:t>
            </a:r>
            <a:r>
              <a:rPr lang="en-US" baseline="0" dirty="0" smtClean="0"/>
              <a:t> </a:t>
            </a:r>
            <a:r>
              <a:rPr lang="en-US" dirty="0" smtClean="0"/>
              <a:t>OFDM packets over the entire band, the control message transmit-</a:t>
            </a:r>
            <a:r>
              <a:rPr lang="en-US" dirty="0" err="1" smtClean="0"/>
              <a:t>ter</a:t>
            </a:r>
            <a:r>
              <a:rPr lang="en-US" dirty="0" smtClean="0"/>
              <a:t> </a:t>
            </a:r>
            <a:r>
              <a:rPr lang="en-US" dirty="0" err="1" smtClean="0"/>
              <a:t>sendsflashes</a:t>
            </a:r>
            <a:r>
              <a:rPr lang="en-US" dirty="0" smtClean="0"/>
              <a:t>.  </a:t>
            </a:r>
            <a:r>
              <a:rPr lang="zh-CN" altLang="en-US" dirty="0" smtClean="0"/>
              <a:t>（不是整个频段） 把影响降低到某个局部 而不是整个频段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073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aseline="0" dirty="0" smtClean="0"/>
              <a:t>由于时钟不是同步的，因此接收端有可能接收到的 峰值 是跨在两个时间段上。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207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925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CFO  carrier frequency offset </a:t>
            </a:r>
            <a:r>
              <a:rPr lang="zh-CN" altLang="en-US" dirty="0" smtClean="0"/>
              <a:t>载波频率便宜</a:t>
            </a:r>
            <a:endParaRPr lang="en-US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059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67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1343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399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20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zh-CN" altLang="en-US" dirty="0" smtClean="0"/>
              <a:t>基站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944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944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RTS/CTS</a:t>
            </a:r>
            <a:r>
              <a:rPr lang="zh-CN" altLang="en-US" baseline="0" dirty="0" smtClean="0"/>
              <a:t>协议，即请求发送，允许发送协议。相当于一种握手协议。主要用来解决隐藏终端的问题。</a:t>
            </a:r>
          </a:p>
          <a:p>
            <a:r>
              <a:rPr lang="zh-CN" altLang="en-US" baseline="0" dirty="0" smtClean="0"/>
              <a:t>隐藏终端：基站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向基站</a:t>
            </a:r>
            <a:r>
              <a:rPr lang="en-US" altLang="zh-CN" baseline="0" dirty="0" smtClean="0"/>
              <a:t>B</a:t>
            </a:r>
            <a:r>
              <a:rPr lang="zh-CN" altLang="en-US" baseline="0" dirty="0" smtClean="0"/>
              <a:t>发送信息，基站</a:t>
            </a:r>
            <a:r>
              <a:rPr lang="en-US" altLang="zh-CN" baseline="0" dirty="0" smtClean="0"/>
              <a:t>C</a:t>
            </a:r>
            <a:r>
              <a:rPr lang="zh-CN" altLang="en-US" baseline="0" dirty="0" smtClean="0"/>
              <a:t>未侦测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也向</a:t>
            </a:r>
            <a:r>
              <a:rPr lang="en-US" altLang="zh-CN" baseline="0" dirty="0" smtClean="0"/>
              <a:t>B</a:t>
            </a:r>
            <a:r>
              <a:rPr lang="zh-CN" altLang="en-US" baseline="0" dirty="0" smtClean="0"/>
              <a:t>发送，所以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和</a:t>
            </a:r>
            <a:r>
              <a:rPr lang="en-US" altLang="zh-CN" baseline="0" dirty="0" smtClean="0"/>
              <a:t>C</a:t>
            </a:r>
            <a:r>
              <a:rPr lang="zh-CN" altLang="en-US" baseline="0" dirty="0" smtClean="0"/>
              <a:t>同时将信号发送到</a:t>
            </a:r>
            <a:r>
              <a:rPr lang="en-US" altLang="zh-CN" baseline="0" dirty="0" smtClean="0"/>
              <a:t>B</a:t>
            </a:r>
            <a:r>
              <a:rPr lang="zh-CN" altLang="en-US" baseline="0" dirty="0" smtClean="0"/>
              <a:t>，引起信号冲突。</a:t>
            </a:r>
          </a:p>
          <a:p>
            <a:r>
              <a:rPr lang="en-US" altLang="zh-CN" baseline="0" dirty="0" smtClean="0"/>
              <a:t>A</a:t>
            </a:r>
            <a:r>
              <a:rPr lang="zh-CN" altLang="en-US" baseline="0" dirty="0" smtClean="0"/>
              <a:t>向</a:t>
            </a:r>
            <a:r>
              <a:rPr lang="en-US" altLang="zh-CN" baseline="0" dirty="0" smtClean="0"/>
              <a:t>B</a:t>
            </a:r>
            <a:r>
              <a:rPr lang="zh-CN" altLang="en-US" baseline="0" dirty="0" smtClean="0"/>
              <a:t>发送</a:t>
            </a:r>
            <a:r>
              <a:rPr lang="en-US" altLang="zh-CN" baseline="0" dirty="0" smtClean="0"/>
              <a:t>RTS</a:t>
            </a:r>
            <a:r>
              <a:rPr lang="zh-CN" altLang="en-US" baseline="0" dirty="0" smtClean="0"/>
              <a:t>信号，表明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要向</a:t>
            </a:r>
            <a:r>
              <a:rPr lang="en-US" altLang="zh-CN" baseline="0" dirty="0" smtClean="0"/>
              <a:t>B</a:t>
            </a:r>
            <a:r>
              <a:rPr lang="zh-CN" altLang="en-US" baseline="0" dirty="0" smtClean="0"/>
              <a:t>发送若干数据，</a:t>
            </a:r>
            <a:r>
              <a:rPr lang="en-US" altLang="zh-CN" baseline="0" dirty="0" smtClean="0"/>
              <a:t>B</a:t>
            </a:r>
            <a:r>
              <a:rPr lang="zh-CN" altLang="en-US" baseline="0" dirty="0" smtClean="0"/>
              <a:t>收到</a:t>
            </a:r>
            <a:r>
              <a:rPr lang="en-US" altLang="zh-CN" baseline="0" dirty="0" smtClean="0"/>
              <a:t>RTS</a:t>
            </a:r>
            <a:r>
              <a:rPr lang="zh-CN" altLang="en-US" baseline="0" dirty="0" smtClean="0"/>
              <a:t>后向所有基站发送</a:t>
            </a:r>
            <a:r>
              <a:rPr lang="en-US" altLang="zh-CN" baseline="0" dirty="0" smtClean="0"/>
              <a:t>CTS</a:t>
            </a:r>
            <a:r>
              <a:rPr lang="zh-CN" altLang="en-US" baseline="0" dirty="0" smtClean="0"/>
              <a:t>信号，表明已经准备就绪，其余基站 按兵不</a:t>
            </a:r>
          </a:p>
          <a:p>
            <a:endParaRPr lang="zh-CN" altLang="en-US" baseline="0" dirty="0" smtClean="0"/>
          </a:p>
          <a:p>
            <a:r>
              <a:rPr lang="zh-CN" altLang="en-US" baseline="0" dirty="0" smtClean="0"/>
              <a:t>动 然后</a:t>
            </a:r>
            <a:r>
              <a:rPr lang="en-US" altLang="zh-CN" baseline="0" dirty="0" smtClean="0"/>
              <a:t>A </a:t>
            </a:r>
            <a:r>
              <a:rPr lang="zh-CN" altLang="en-US" baseline="0" dirty="0" smtClean="0"/>
              <a:t>向 </a:t>
            </a:r>
            <a:r>
              <a:rPr lang="en-US" altLang="zh-CN" baseline="0" dirty="0" smtClean="0"/>
              <a:t>B</a:t>
            </a:r>
            <a:r>
              <a:rPr lang="zh-CN" altLang="en-US" baseline="0" dirty="0" smtClean="0"/>
              <a:t>发送数据。最后 </a:t>
            </a:r>
            <a:r>
              <a:rPr lang="en-US" altLang="zh-CN" baseline="0" dirty="0" smtClean="0"/>
              <a:t>B </a:t>
            </a:r>
            <a:r>
              <a:rPr lang="zh-CN" altLang="en-US" baseline="0" dirty="0" smtClean="0"/>
              <a:t>接收完数据后向所有基站广播 </a:t>
            </a:r>
            <a:r>
              <a:rPr lang="en-US" altLang="zh-CN" baseline="0" dirty="0" smtClean="0"/>
              <a:t>ACK</a:t>
            </a:r>
            <a:r>
              <a:rPr lang="zh-CN" altLang="en-US" baseline="0" dirty="0" smtClean="0"/>
              <a:t>确认帧。</a:t>
            </a:r>
            <a:endParaRPr lang="en-US" altLang="zh-CN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RTS/CTS</a:t>
            </a:r>
            <a:r>
              <a:rPr lang="zh-CN" altLang="en-US" baseline="0" dirty="0" smtClean="0"/>
              <a:t>的缺点：发送这类控制包需要一个可靠的方式，即低比特率发送，于是占用了信道时间；另外在拥塞的网络 </a:t>
            </a:r>
            <a:r>
              <a:rPr lang="en-US" altLang="zh-CN" baseline="0" dirty="0" err="1" smtClean="0"/>
              <a:t>Qos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也不能很好的保证，因为这些控制信息是包含在数据通道上。于是很多管理员都不启用这个协议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768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577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7710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33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zh-CN" altLang="en-US" dirty="0" smtClean="0"/>
              <a:t>同步的过程  协商好</a:t>
            </a:r>
            <a:endParaRPr lang="en-US" altLang="zh-CN" dirty="0" smtClean="0"/>
          </a:p>
          <a:p>
            <a:pPr marL="171450" indent="-171450">
              <a:buFontTx/>
              <a:buChar char="-"/>
            </a:pPr>
            <a:r>
              <a:rPr lang="zh-CN" altLang="en-US" dirty="0" smtClean="0"/>
              <a:t>优点：集中控制</a:t>
            </a:r>
            <a:r>
              <a:rPr lang="zh-CN" altLang="en-US" baseline="0" dirty="0" smtClean="0"/>
              <a:t> 优先级 </a:t>
            </a:r>
            <a:r>
              <a:rPr lang="en-US" altLang="zh-CN" baseline="0" dirty="0" smtClean="0"/>
              <a:t>Q0S </a:t>
            </a:r>
            <a:r>
              <a:rPr lang="zh-CN" altLang="en-US" baseline="0" dirty="0" smtClean="0"/>
              <a:t>信道利用率（无冲突）</a:t>
            </a:r>
            <a:r>
              <a:rPr lang="en-US" altLang="zh-CN" baseline="0" dirty="0" smtClean="0"/>
              <a:t>  </a:t>
            </a:r>
            <a:r>
              <a:rPr lang="zh-CN" altLang="en-US" baseline="0" dirty="0" smtClean="0"/>
              <a:t>无缝切换</a:t>
            </a:r>
            <a:endParaRPr lang="en-US" altLang="zh-CN" dirty="0" smtClean="0"/>
          </a:p>
          <a:p>
            <a:pPr marL="171450" indent="-171450">
              <a:buFontTx/>
              <a:buChar char="-"/>
            </a:pPr>
            <a:r>
              <a:rPr lang="zh-CN" altLang="en-US" dirty="0" smtClean="0"/>
              <a:t>缺点：集中控制</a:t>
            </a:r>
            <a:r>
              <a:rPr lang="zh-CN" altLang="en-US" baseline="0" dirty="0" smtClean="0"/>
              <a:t> 高代价：开销大，需要预留一个占很大一部分的带宽；</a:t>
            </a:r>
            <a:r>
              <a:rPr lang="en-US" altLang="zh-CN" baseline="0" dirty="0" smtClean="0"/>
              <a:t>OFDMA</a:t>
            </a:r>
            <a:r>
              <a:rPr lang="zh-CN" altLang="en-US" baseline="0" dirty="0" smtClean="0"/>
              <a:t>微秒级的同步技术，依赖基站精准的时钟同步。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94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altLang="zh-CN" baseline="0" dirty="0" smtClean="0"/>
              <a:t>implicit</a:t>
            </a:r>
            <a:r>
              <a:rPr lang="zh-CN" altLang="en-US" baseline="0" dirty="0" smtClean="0"/>
              <a:t>隐式控制</a:t>
            </a:r>
            <a:r>
              <a:rPr lang="en-US" altLang="zh-CN" baseline="0" dirty="0" smtClean="0"/>
              <a:t>CSMA</a:t>
            </a:r>
          </a:p>
          <a:p>
            <a:pPr marL="171450" indent="-171450">
              <a:buFontTx/>
              <a:buChar char="-"/>
            </a:pPr>
            <a:r>
              <a:rPr lang="en-US" altLang="zh-CN" baseline="0" dirty="0" smtClean="0"/>
              <a:t>Explicit</a:t>
            </a:r>
            <a:r>
              <a:rPr lang="zh-CN" altLang="en-US" baseline="0" dirty="0" smtClean="0"/>
              <a:t>显式控制</a:t>
            </a:r>
            <a:r>
              <a:rPr lang="en-US" altLang="zh-CN" baseline="0" dirty="0" smtClean="0"/>
              <a:t>RTS/CTS</a:t>
            </a:r>
          </a:p>
          <a:p>
            <a:pPr marL="171450" indent="-171450">
              <a:buFontTx/>
              <a:buChar char="-"/>
            </a:pPr>
            <a:endParaRPr lang="en-US" altLang="zh-CN" baseline="0" dirty="0" smtClean="0"/>
          </a:p>
          <a:p>
            <a:pPr marL="171450" indent="-171450">
              <a:buFontTx/>
              <a:buChar char="-"/>
            </a:pPr>
            <a:r>
              <a:rPr lang="zh-CN" altLang="en-US" baseline="0" smtClean="0"/>
              <a:t>优点：简单，即插即用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zh-CN" altLang="en-US" baseline="0" dirty="0" smtClean="0"/>
              <a:t>缺点：低效 碰撞</a:t>
            </a:r>
            <a:endParaRPr lang="en-US" altLang="zh-CN" baseline="0" dirty="0" smtClean="0"/>
          </a:p>
          <a:p>
            <a:pPr marL="171450" indent="-171450">
              <a:buFontTx/>
              <a:buChar char="-"/>
            </a:pPr>
            <a:endParaRPr lang="en-US" altLang="zh-CN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zh-CN" altLang="en-US" baseline="0" dirty="0" smtClean="0"/>
              <a:t>这里要讲解一下隐藏终端 带来碰撞 为了解决这个问题 提出了 </a:t>
            </a:r>
            <a:r>
              <a:rPr lang="en-US" altLang="zh-CN" baseline="0" dirty="0" smtClean="0"/>
              <a:t>RTS</a:t>
            </a:r>
            <a:r>
              <a:rPr lang="zh-CN" altLang="en-US" baseline="0" dirty="0" smtClean="0"/>
              <a:t>：请求发送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94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94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94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altLang="zh-CN" baseline="0" dirty="0" smtClean="0"/>
              <a:t>OFDM</a:t>
            </a:r>
            <a:r>
              <a:rPr lang="zh-CN" altLang="en-US" baseline="0" dirty="0" smtClean="0"/>
              <a:t>即正交频分复用技术</a:t>
            </a:r>
            <a:endParaRPr lang="en-US" altLang="zh-CN" baseline="0" dirty="0" smtClean="0"/>
          </a:p>
          <a:p>
            <a:pPr marL="171450" indent="-171450">
              <a:buFontTx/>
              <a:buChar char="-"/>
            </a:pP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将</a:t>
            </a:r>
            <a:r>
              <a:rPr lang="zh-CN" altLang="en-US" sz="1200" b="0" i="0" u="sng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hlinkClick r:id="rId3"/>
              </a:rPr>
              <a:t>信道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分成若干正交子信道，将高速数据信号转换成并行的低速子数据流，调制到在每个子信道上进行传输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495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748D67-A48A-432B-BF33-65643F9AF26E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68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en-US" dirty="0" smtClean="0"/>
              <a:t>December 21, 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164F2-3B57-433F-B947-9BFFA870280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457200" y="457200"/>
            <a:ext cx="8272463" cy="598646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86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October 23, 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19D194FD-2F24-459E-B318-9DF5D4BD5BD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972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October 23, 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140858F4-09CC-4DD0-BDFE-255703E116D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3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August 15, 2012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65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December 21, 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1FFB60D9-147A-4354-ABAF-B569B8EEC4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17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December 21, 2011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DFF2C723-9A85-4CD0-B8F8-6524AA88C50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023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October 23, 2011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9706DA20-F539-4EDA-8526-895364016B3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89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December 21, 2011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47681A73-49B9-4723-B552-95E7981A561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8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December 21, 2011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26DD5904-0C88-4B76-A0D8-BA7F9A65CFB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24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October 23, 2011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07359235-468B-4218-B409-8A71BF645E8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5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December 21, 2011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6EC1D13-B150-4582-9E16-DE23B9BC6FD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600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December 21, 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smtClean="0"/>
              <a:t>Slide </a:t>
            </a:r>
            <a:fld id="{B775765C-DC41-4F86-9425-BE04CD7921B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608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8.pn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ctrTitle"/>
          </p:nvPr>
        </p:nvSpPr>
        <p:spPr>
          <a:xfrm>
            <a:off x="0" y="1066800"/>
            <a:ext cx="9109075" cy="1470025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Flashback: Decoupled Lightweight Wireless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782887"/>
            <a:ext cx="5486400" cy="17526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b="1" dirty="0" err="1" smtClean="0">
                <a:solidFill>
                  <a:schemeClr val="tx1"/>
                </a:solidFill>
              </a:rPr>
              <a:t>Asaf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Cidon</a:t>
            </a:r>
            <a:r>
              <a:rPr lang="en-US" sz="2400" b="1" dirty="0" smtClean="0">
                <a:solidFill>
                  <a:schemeClr val="tx1"/>
                </a:solidFill>
              </a:rPr>
              <a:t>, </a:t>
            </a:r>
            <a:r>
              <a:rPr lang="en-US" sz="2400" b="1" dirty="0" err="1" smtClean="0">
                <a:solidFill>
                  <a:schemeClr val="tx1"/>
                </a:solidFill>
              </a:rPr>
              <a:t>Kanthi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Nagaraj</a:t>
            </a:r>
            <a:r>
              <a:rPr lang="en-US" sz="2400" b="1" dirty="0" smtClean="0">
                <a:solidFill>
                  <a:schemeClr val="tx1"/>
                </a:solidFill>
              </a:rPr>
              <a:t>, </a:t>
            </a:r>
            <a:r>
              <a:rPr lang="en-US" sz="2400" b="1" dirty="0" err="1" smtClean="0">
                <a:solidFill>
                  <a:schemeClr val="tx1"/>
                </a:solidFill>
              </a:rPr>
              <a:t>Sachin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Katti</a:t>
            </a:r>
            <a:endParaRPr lang="en-US" sz="2400" b="1" dirty="0" smtClean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43000" y="4780002"/>
            <a:ext cx="3124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Stanford University</a:t>
            </a:r>
            <a:endParaRPr lang="en-US" sz="2000" dirty="0">
              <a:latin typeface="+mj-lt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57800" y="2782887"/>
            <a:ext cx="43434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b="1" dirty="0" err="1" smtClean="0">
                <a:solidFill>
                  <a:schemeClr val="tx1"/>
                </a:solidFill>
              </a:rPr>
              <a:t>Pramod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Viswanath</a:t>
            </a:r>
            <a:endParaRPr lang="en-US" sz="2400" b="1" dirty="0" smtClean="0">
              <a:solidFill>
                <a:schemeClr val="tx1"/>
              </a:solidFill>
            </a:endParaRPr>
          </a:p>
          <a:p>
            <a:pPr>
              <a:defRPr/>
            </a:pP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67400" y="4626114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University of Illinois at Urbana-Champaign</a:t>
            </a:r>
            <a:endParaRPr lang="en-US" sz="2000" dirty="0">
              <a:latin typeface="+mj-lt"/>
            </a:endParaRPr>
          </a:p>
        </p:txBody>
      </p:sp>
      <p:pic>
        <p:nvPicPr>
          <p:cNvPr id="7" name="Picture 9" descr="stanfor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657600"/>
            <a:ext cx="507306" cy="770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 descr="http://upload.wikimedia.org/wikipedia/en/thumb/1/18/UIUC_seal.svg/250px-UIUC_seal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3481020"/>
            <a:ext cx="1123950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8353" y="3242527"/>
            <a:ext cx="1466850" cy="2371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261945"/>
            <a:ext cx="1581150" cy="156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652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72"/>
    </mc:Choice>
    <mc:Fallback xmlns="">
      <p:transition spd="slow" advTm="14872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Rate Adaptation Adds Redundancy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Rate adaptation trades off redundancy and throughput</a:t>
            </a:r>
          </a:p>
          <a:p>
            <a:pPr lvl="1"/>
            <a:r>
              <a:rPr lang="en-US" dirty="0"/>
              <a:t>Redundancy is added in significant discrete </a:t>
            </a:r>
            <a:r>
              <a:rPr lang="en-US" dirty="0" smtClean="0"/>
              <a:t>chunks</a:t>
            </a:r>
          </a:p>
          <a:p>
            <a:pPr lvl="1"/>
            <a:r>
              <a:rPr lang="en-US" dirty="0" smtClean="0"/>
              <a:t>Dropping a packet is very costly</a:t>
            </a:r>
          </a:p>
          <a:p>
            <a:endParaRPr lang="en-US" dirty="0" smtClean="0"/>
          </a:p>
          <a:p>
            <a:r>
              <a:rPr lang="en-US" dirty="0" smtClean="0"/>
              <a:t>Rate adaptation errs on the conservative side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0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734"/>
    </mc:Choice>
    <mc:Fallback xmlns="">
      <p:transition spd="slow" advTm="47734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1026" name="Picture 2" descr="C:\Users\Asaf Cidon\Dropbox\Wireless Research\Flashback Paper\Presentations\figures\linkmargin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3" r="7790"/>
          <a:stretch/>
        </p:blipFill>
        <p:spPr bwMode="auto">
          <a:xfrm>
            <a:off x="1" y="533400"/>
            <a:ext cx="9144000" cy="5220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52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Exploiting </a:t>
            </a:r>
            <a:r>
              <a:rPr lang="en-US" dirty="0" smtClean="0"/>
              <a:t>Margin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3124200"/>
          </a:xfrm>
        </p:spPr>
        <p:txBody>
          <a:bodyPr/>
          <a:lstStyle/>
          <a:p>
            <a:pPr marL="342900" lvl="1" indent="-342900">
              <a:buFont typeface="Arial" pitchFamily="34" charset="0"/>
              <a:buChar char="•"/>
            </a:pPr>
            <a:r>
              <a:rPr lang="en-US" dirty="0"/>
              <a:t>Key insight: </a:t>
            </a:r>
            <a:r>
              <a:rPr lang="en-US" dirty="0" smtClean="0"/>
              <a:t>intentionally interfere</a:t>
            </a:r>
            <a:endParaRPr lang="en-US" dirty="0"/>
          </a:p>
          <a:p>
            <a:pPr marL="342900" lvl="1" indent="-342900">
              <a:buFont typeface="Arial" pitchFamily="34" charset="0"/>
              <a:buChar char="•"/>
            </a:pPr>
            <a:r>
              <a:rPr lang="en-US" dirty="0" smtClean="0"/>
              <a:t>Leverage OFDM grid structure</a:t>
            </a:r>
          </a:p>
          <a:p>
            <a:pPr marL="742950" lvl="2" indent="-342900"/>
            <a:r>
              <a:rPr lang="en-US" dirty="0" smtClean="0"/>
              <a:t>Localize interference in the OFDM grid</a:t>
            </a:r>
            <a:endParaRPr lang="en-US" dirty="0"/>
          </a:p>
          <a:p>
            <a:pPr marL="342900" lvl="1" indent="-342900">
              <a:buFont typeface="Arial" pitchFamily="34" charset="0"/>
              <a:buChar char="•"/>
            </a:pPr>
            <a:r>
              <a:rPr lang="en-US" dirty="0"/>
              <a:t>Flashes: high powered </a:t>
            </a:r>
            <a:r>
              <a:rPr lang="en-US" dirty="0" smtClean="0"/>
              <a:t>single subcarrier signal</a:t>
            </a:r>
          </a:p>
          <a:p>
            <a:pPr marL="742950" lvl="2" indent="-342900"/>
            <a:r>
              <a:rPr lang="en-US" dirty="0" smtClean="0"/>
              <a:t>Single frequency sinusoid on particular time slot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8320734"/>
              </p:ext>
            </p:extLst>
          </p:nvPr>
        </p:nvGraphicFramePr>
        <p:xfrm>
          <a:off x="4343400" y="4445708"/>
          <a:ext cx="3505200" cy="22331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6300"/>
                <a:gridCol w="876300"/>
                <a:gridCol w="876300"/>
                <a:gridCol w="876300"/>
              </a:tblGrid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Flash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Flash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8" name="Picture 2" descr="C:\Users\Asaf Cidon\Dropbox\Wireless Research\Flashback Paper\flashback\sc11\Figures\example.t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815232"/>
            <a:ext cx="2971800" cy="2920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3583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491"/>
    </mc:Choice>
    <mc:Fallback xmlns="">
      <p:transition spd="slow" advTm="92491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1026" name="Picture 2" descr="C:\Users\Asaf Cidon\Dropbox\Wireless Research\Flashback Paper\Presentations\figures\flashtrac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7" r="4496"/>
          <a:stretch/>
        </p:blipFill>
        <p:spPr bwMode="auto">
          <a:xfrm>
            <a:off x="5344509" y="2099179"/>
            <a:ext cx="3767960" cy="323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Receiver Detects Flashes in Parallel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876800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Flashes are easy to detect </a:t>
            </a:r>
            <a:r>
              <a:rPr lang="en-US" dirty="0" smtClean="0"/>
              <a:t>at receiver</a:t>
            </a:r>
          </a:p>
          <a:p>
            <a:pPr lvl="1"/>
            <a:r>
              <a:rPr lang="en-US" dirty="0" smtClean="0"/>
              <a:t>Power spike on single subcarrier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Erase flashes from data packet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Decode flash and data packet in parallel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6172200" y="2099179"/>
            <a:ext cx="725214" cy="948821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724525" y="1655700"/>
            <a:ext cx="89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 smtClean="0"/>
              <a:t>Flash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40460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371"/>
    </mc:Choice>
    <mc:Fallback xmlns="">
      <p:transition spd="slow" advTm="8837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is the Control Message Encoded?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131156"/>
              </p:ext>
            </p:extLst>
          </p:nvPr>
        </p:nvGraphicFramePr>
        <p:xfrm>
          <a:off x="4978514" y="1620356"/>
          <a:ext cx="3505200" cy="3721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6300"/>
                <a:gridCol w="876300"/>
                <a:gridCol w="876300"/>
                <a:gridCol w="876300"/>
              </a:tblGrid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Flash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/>
                        <a:t>Symbol</a:t>
                      </a:r>
                      <a:endParaRPr lang="en-US" sz="16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Flash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Flash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9" name="Straight Arrow Connector 8"/>
          <p:cNvCxnSpPr/>
          <p:nvPr/>
        </p:nvCxnSpPr>
        <p:spPr>
          <a:xfrm>
            <a:off x="4647955" y="5779032"/>
            <a:ext cx="4186727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647953" y="1352505"/>
            <a:ext cx="0" cy="444038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478829" y="5162502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492680" y="4795357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492680" y="4421282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492675" y="4054137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067507" y="4994061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0</a:t>
            </a:r>
            <a:endParaRPr lang="en-US" sz="1800" dirty="0"/>
          </a:p>
        </p:txBody>
      </p:sp>
      <p:sp>
        <p:nvSpPr>
          <p:cNvPr id="16" name="TextBox 15"/>
          <p:cNvSpPr txBox="1"/>
          <p:nvPr/>
        </p:nvSpPr>
        <p:spPr>
          <a:xfrm>
            <a:off x="4074433" y="4610874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1</a:t>
            </a:r>
            <a:endParaRPr lang="en-US" sz="1800" dirty="0"/>
          </a:p>
        </p:txBody>
      </p:sp>
      <p:sp>
        <p:nvSpPr>
          <p:cNvPr id="17" name="TextBox 16"/>
          <p:cNvSpPr txBox="1"/>
          <p:nvPr/>
        </p:nvSpPr>
        <p:spPr>
          <a:xfrm>
            <a:off x="4067503" y="4250289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2</a:t>
            </a:r>
            <a:endParaRPr lang="en-US" sz="1800" dirty="0"/>
          </a:p>
        </p:txBody>
      </p:sp>
      <p:sp>
        <p:nvSpPr>
          <p:cNvPr id="18" name="TextBox 17"/>
          <p:cNvSpPr txBox="1"/>
          <p:nvPr/>
        </p:nvSpPr>
        <p:spPr>
          <a:xfrm>
            <a:off x="4074428" y="3867103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3</a:t>
            </a:r>
            <a:endParaRPr lang="en-US" sz="1800" dirty="0"/>
          </a:p>
        </p:txBody>
      </p:sp>
      <p:sp>
        <p:nvSpPr>
          <p:cNvPr id="19" name="TextBox 18"/>
          <p:cNvSpPr txBox="1"/>
          <p:nvPr/>
        </p:nvSpPr>
        <p:spPr>
          <a:xfrm>
            <a:off x="3901967" y="2728856"/>
            <a:ext cx="810500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60</a:t>
            </a:r>
            <a:endParaRPr lang="en-US" sz="1800" dirty="0"/>
          </a:p>
        </p:txBody>
      </p:sp>
      <p:sp>
        <p:nvSpPr>
          <p:cNvPr id="20" name="TextBox 19"/>
          <p:cNvSpPr txBox="1"/>
          <p:nvPr/>
        </p:nvSpPr>
        <p:spPr>
          <a:xfrm>
            <a:off x="4050529" y="2345669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61</a:t>
            </a:r>
            <a:endParaRPr lang="en-US" sz="1800" dirty="0"/>
          </a:p>
        </p:txBody>
      </p:sp>
      <p:sp>
        <p:nvSpPr>
          <p:cNvPr id="21" name="TextBox 20"/>
          <p:cNvSpPr txBox="1"/>
          <p:nvPr/>
        </p:nvSpPr>
        <p:spPr>
          <a:xfrm>
            <a:off x="4050529" y="1985086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62</a:t>
            </a:r>
            <a:endParaRPr lang="en-US" sz="1800" dirty="0"/>
          </a:p>
        </p:txBody>
      </p:sp>
      <p:sp>
        <p:nvSpPr>
          <p:cNvPr id="22" name="TextBox 21"/>
          <p:cNvSpPr txBox="1"/>
          <p:nvPr/>
        </p:nvSpPr>
        <p:spPr>
          <a:xfrm>
            <a:off x="4050529" y="1601899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63</a:t>
            </a:r>
            <a:endParaRPr lang="en-US" sz="18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492680" y="2904222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492675" y="2537076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492675" y="2163002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492670" y="1795856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 rot="16200000">
            <a:off x="5360167" y="3042109"/>
            <a:ext cx="706582" cy="707872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4000" b="1" dirty="0"/>
              <a:t>…</a:t>
            </a:r>
          </a:p>
        </p:txBody>
      </p:sp>
      <p:sp>
        <p:nvSpPr>
          <p:cNvPr id="28" name="TextBox 27"/>
          <p:cNvSpPr txBox="1"/>
          <p:nvPr/>
        </p:nvSpPr>
        <p:spPr>
          <a:xfrm rot="16200000">
            <a:off x="7125315" y="3055964"/>
            <a:ext cx="706582" cy="707872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4000" b="1" dirty="0"/>
              <a:t>…</a:t>
            </a:r>
          </a:p>
        </p:txBody>
      </p:sp>
      <p:sp>
        <p:nvSpPr>
          <p:cNvPr id="29" name="TextBox 28"/>
          <p:cNvSpPr txBox="1"/>
          <p:nvPr/>
        </p:nvSpPr>
        <p:spPr>
          <a:xfrm rot="16200000">
            <a:off x="3928645" y="3042113"/>
            <a:ext cx="706582" cy="707872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4000" b="1" dirty="0"/>
              <a:t>…</a:t>
            </a:r>
          </a:p>
        </p:txBody>
      </p:sp>
      <p:cxnSp>
        <p:nvCxnSpPr>
          <p:cNvPr id="30" name="Straight Connector 29"/>
          <p:cNvCxnSpPr/>
          <p:nvPr/>
        </p:nvCxnSpPr>
        <p:spPr>
          <a:xfrm rot="5400000">
            <a:off x="4909806" y="56959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rot="5400000">
            <a:off x="5782655" y="56959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>
            <a:off x="6669346" y="56959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5400000">
            <a:off x="7542185" y="56959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rot="5400000">
            <a:off x="8415020" y="56959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852454" y="5735281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0</a:t>
            </a:r>
            <a:endParaRPr lang="en-US" sz="1800" dirty="0"/>
          </a:p>
        </p:txBody>
      </p:sp>
      <p:sp>
        <p:nvSpPr>
          <p:cNvPr id="36" name="TextBox 35"/>
          <p:cNvSpPr txBox="1"/>
          <p:nvPr/>
        </p:nvSpPr>
        <p:spPr>
          <a:xfrm>
            <a:off x="5705478" y="5735281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4</a:t>
            </a:r>
            <a:endParaRPr lang="en-US" sz="1800" dirty="0"/>
          </a:p>
        </p:txBody>
      </p:sp>
      <p:sp>
        <p:nvSpPr>
          <p:cNvPr id="37" name="TextBox 36"/>
          <p:cNvSpPr txBox="1"/>
          <p:nvPr/>
        </p:nvSpPr>
        <p:spPr>
          <a:xfrm>
            <a:off x="6592168" y="5730538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8</a:t>
            </a:r>
            <a:endParaRPr lang="en-US" sz="1800" dirty="0"/>
          </a:p>
        </p:txBody>
      </p:sp>
      <p:sp>
        <p:nvSpPr>
          <p:cNvPr id="38" name="TextBox 37"/>
          <p:cNvSpPr txBox="1"/>
          <p:nvPr/>
        </p:nvSpPr>
        <p:spPr>
          <a:xfrm>
            <a:off x="7422488" y="5737469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12</a:t>
            </a:r>
            <a:endParaRPr lang="en-US" sz="1800" dirty="0"/>
          </a:p>
        </p:txBody>
      </p:sp>
      <p:sp>
        <p:nvSpPr>
          <p:cNvPr id="39" name="TextBox 38"/>
          <p:cNvSpPr txBox="1"/>
          <p:nvPr/>
        </p:nvSpPr>
        <p:spPr>
          <a:xfrm>
            <a:off x="8301281" y="5728352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16</a:t>
            </a:r>
            <a:endParaRPr lang="en-US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5639630" y="6000705"/>
                <a:ext cx="2214493" cy="400095"/>
              </a:xfrm>
              <a:prstGeom prst="rect">
                <a:avLst/>
              </a:prstGeom>
              <a:noFill/>
            </p:spPr>
            <p:txBody>
              <a:bodyPr wrap="square" lIns="91427" tIns="45713" rIns="91427" bIns="45713" rtlCol="0">
                <a:spAutoFit/>
              </a:bodyPr>
              <a:lstStyle/>
              <a:p>
                <a:pPr algn="ctr"/>
                <a:r>
                  <a:rPr lang="en-US" sz="2000" b="1" dirty="0" smtClean="0"/>
                  <a:t>Time [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latin typeface="Cambria Math"/>
                        <a:ea typeface="Cambria Math"/>
                      </a:rPr>
                      <m:t>𝝁</m:t>
                    </m:r>
                    <m:r>
                      <a:rPr lang="en-US" sz="2000" b="1" i="1" smtClean="0">
                        <a:latin typeface="Cambria Math"/>
                        <a:ea typeface="Cambria Math"/>
                      </a:rPr>
                      <m:t>𝒔</m:t>
                    </m:r>
                  </m:oMath>
                </a14:m>
                <a:r>
                  <a:rPr lang="en-US" sz="2000" b="1" dirty="0" smtClean="0"/>
                  <a:t>]</a:t>
                </a:r>
                <a:endParaRPr lang="en-US" sz="2000" b="1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9630" y="6000705"/>
                <a:ext cx="2214493" cy="400095"/>
              </a:xfrm>
              <a:prstGeom prst="rect">
                <a:avLst/>
              </a:prstGeom>
              <a:blipFill rotWithShape="1">
                <a:blip r:embed="rId3"/>
                <a:stretch>
                  <a:fillRect t="-6061" b="-2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Box 40"/>
          <p:cNvSpPr txBox="1"/>
          <p:nvPr/>
        </p:nvSpPr>
        <p:spPr>
          <a:xfrm rot="16200000">
            <a:off x="2934333" y="3345599"/>
            <a:ext cx="2214493" cy="400095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2000" b="1" dirty="0" smtClean="0"/>
              <a:t>Subcarrier</a:t>
            </a:r>
            <a:endParaRPr lang="en-US" sz="2000" b="1" dirty="0"/>
          </a:p>
        </p:txBody>
      </p:sp>
      <p:sp>
        <p:nvSpPr>
          <p:cNvPr id="44" name="Content Placeholder 43"/>
          <p:cNvSpPr>
            <a:spLocks noGrp="1"/>
          </p:cNvSpPr>
          <p:nvPr>
            <p:ph idx="1"/>
          </p:nvPr>
        </p:nvSpPr>
        <p:spPr>
          <a:xfrm>
            <a:off x="-15780" y="1600200"/>
            <a:ext cx="3943780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Messages encoded by relative distance between consecutive flashes</a:t>
            </a:r>
          </a:p>
          <a:p>
            <a:pPr lvl="1"/>
            <a:r>
              <a:rPr lang="en-US" sz="2400" dirty="0" smtClean="0"/>
              <a:t>Each digit is relative distance</a:t>
            </a:r>
          </a:p>
          <a:p>
            <a:pPr lvl="1"/>
            <a:r>
              <a:rPr lang="en-US" sz="2400" dirty="0" smtClean="0"/>
              <a:t>Digit 1: 60 – 3 = 57</a:t>
            </a:r>
          </a:p>
          <a:p>
            <a:pPr lvl="1"/>
            <a:r>
              <a:rPr lang="en-US" sz="2400" dirty="0" smtClean="0"/>
              <a:t>Digit 2: 62 - 60 = 2</a:t>
            </a:r>
          </a:p>
        </p:txBody>
      </p:sp>
    </p:spTree>
    <p:extLst>
      <p:ext uri="{BB962C8B-B14F-4D97-AF65-F5344CB8AC3E}">
        <p14:creationId xmlns:p14="http://schemas.microsoft.com/office/powerpoint/2010/main" val="274595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605"/>
    </mc:Choice>
    <mc:Fallback xmlns="">
      <p:transition spd="slow" advTm="80605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Concerns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Flash transmitter is not synchronized to receiver</a:t>
            </a:r>
          </a:p>
          <a:p>
            <a:pPr lvl="1"/>
            <a:r>
              <a:rPr lang="en-US" dirty="0" smtClean="0"/>
              <a:t>CFO problem solved using relative frequencies</a:t>
            </a:r>
          </a:p>
          <a:p>
            <a:pPr lvl="1"/>
            <a:r>
              <a:rPr lang="en-US" dirty="0" smtClean="0"/>
              <a:t>Time sync problem solved by detecting flashes at whole and half samples</a:t>
            </a:r>
          </a:p>
          <a:p>
            <a:r>
              <a:rPr lang="en-US" dirty="0" smtClean="0"/>
              <a:t>AGC</a:t>
            </a:r>
          </a:p>
          <a:p>
            <a:pPr lvl="1"/>
            <a:r>
              <a:rPr lang="en-US" dirty="0" smtClean="0"/>
              <a:t>Commodity ADCs have sufficient dynamic range to accommodate both data and flashes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02"/>
    </mc:Choice>
    <mc:Fallback xmlns="">
      <p:transition spd="slow" advTm="74802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5704885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Implemented OFDM PHY supporting Flashback</a:t>
            </a:r>
          </a:p>
          <a:p>
            <a:pPr lvl="1"/>
            <a:r>
              <a:rPr lang="en-US" dirty="0" smtClean="0"/>
              <a:t>Receiver + transmitter</a:t>
            </a:r>
          </a:p>
          <a:p>
            <a:r>
              <a:rPr lang="en-US" dirty="0" smtClean="0"/>
              <a:t>Implementation </a:t>
            </a:r>
            <a:r>
              <a:rPr lang="en-US" dirty="0"/>
              <a:t>using NI Virtex-5 LX30 FPGA based software radios </a:t>
            </a:r>
          </a:p>
          <a:p>
            <a:pPr lvl="1"/>
            <a:r>
              <a:rPr lang="en-US" dirty="0" smtClean="0"/>
              <a:t>Designed with </a:t>
            </a:r>
            <a:r>
              <a:rPr lang="en-US" dirty="0" err="1" smtClean="0"/>
              <a:t>LabVIEW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6" name="Picture 2" descr="C:\AhsanAziz\NI_Meetings\Ettus_Setup_Photos\Ettus_Antenna_Front.jpg"/>
          <p:cNvPicPr>
            <a:picLocks noChangeAspect="1" noChangeArrowheads="1"/>
          </p:cNvPicPr>
          <p:nvPr/>
        </p:nvPicPr>
        <p:blipFill>
          <a:blip r:embed="rId3" cstate="screen"/>
          <a:stretch>
            <a:fillRect/>
          </a:stretch>
        </p:blipFill>
        <p:spPr bwMode="auto">
          <a:xfrm>
            <a:off x="6162085" y="2622332"/>
            <a:ext cx="2905715" cy="21788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6290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10"/>
    </mc:Choice>
    <mc:Fallback xmlns="">
      <p:transition spd="slow" advTm="2031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Transmitter Implementation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511749" y="2150894"/>
            <a:ext cx="974915" cy="56362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Encoder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10709" y="2665431"/>
            <a:ext cx="976565" cy="56362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Modulator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04750" y="4317591"/>
            <a:ext cx="971720" cy="5636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64 IFFT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689712" y="4317591"/>
            <a:ext cx="971721" cy="56362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Cyclic Prefix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/>
          <p:cNvCxnSpPr>
            <a:stCxn id="6" idx="3"/>
            <a:endCxn id="24" idx="1"/>
          </p:cNvCxnSpPr>
          <p:nvPr/>
        </p:nvCxnSpPr>
        <p:spPr>
          <a:xfrm>
            <a:off x="4486664" y="2432705"/>
            <a:ext cx="320877" cy="51453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>
          <a:xfrm>
            <a:off x="3376470" y="4599403"/>
            <a:ext cx="313242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6677720" y="4092557"/>
            <a:ext cx="316914" cy="515390"/>
            <a:chOff x="152400" y="2091372"/>
            <a:chExt cx="670034" cy="1089661"/>
          </a:xfrm>
          <a:solidFill>
            <a:schemeClr val="tx2">
              <a:lumMod val="20000"/>
              <a:lumOff val="80000"/>
            </a:schemeClr>
          </a:solidFill>
        </p:grpSpPr>
        <p:cxnSp>
          <p:nvCxnSpPr>
            <p:cNvPr id="13" name="Straight Connector 12"/>
            <p:cNvCxnSpPr/>
            <p:nvPr/>
          </p:nvCxnSpPr>
          <p:spPr>
            <a:xfrm>
              <a:off x="152400" y="2125137"/>
              <a:ext cx="304800" cy="457200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483472" y="2125137"/>
              <a:ext cx="338962" cy="45719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72966" y="2091372"/>
              <a:ext cx="0" cy="1089661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/>
          <p:cNvSpPr/>
          <p:nvPr/>
        </p:nvSpPr>
        <p:spPr>
          <a:xfrm>
            <a:off x="3509328" y="3203296"/>
            <a:ext cx="974915" cy="56362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Flash Encoder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/>
          <p:cNvCxnSpPr>
            <a:stCxn id="17" idx="3"/>
            <a:endCxn id="24" idx="1"/>
          </p:cNvCxnSpPr>
          <p:nvPr/>
        </p:nvCxnSpPr>
        <p:spPr>
          <a:xfrm flipV="1">
            <a:off x="4484243" y="2947243"/>
            <a:ext cx="323298" cy="53786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982442" y="4315447"/>
            <a:ext cx="971721" cy="56362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DAC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1885507" y="2057400"/>
            <a:ext cx="1300060" cy="75061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Data Packet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1879242" y="3109802"/>
            <a:ext cx="1306325" cy="75061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Control Message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/>
          <p:cNvCxnSpPr>
            <a:stCxn id="20" idx="6"/>
            <a:endCxn id="6" idx="1"/>
          </p:cNvCxnSpPr>
          <p:nvPr/>
        </p:nvCxnSpPr>
        <p:spPr>
          <a:xfrm>
            <a:off x="3185567" y="2432705"/>
            <a:ext cx="326182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21" idx="6"/>
            <a:endCxn id="17" idx="1"/>
          </p:cNvCxnSpPr>
          <p:nvPr/>
        </p:nvCxnSpPr>
        <p:spPr>
          <a:xfrm>
            <a:off x="3185567" y="3485107"/>
            <a:ext cx="323761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807541" y="2665431"/>
            <a:ext cx="971720" cy="5636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MUX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/>
          <p:cNvCxnSpPr>
            <a:stCxn id="7" idx="3"/>
          </p:cNvCxnSpPr>
          <p:nvPr/>
        </p:nvCxnSpPr>
        <p:spPr>
          <a:xfrm>
            <a:off x="7187274" y="2947242"/>
            <a:ext cx="432726" cy="1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4" idx="3"/>
            <a:endCxn id="7" idx="1"/>
          </p:cNvCxnSpPr>
          <p:nvPr/>
        </p:nvCxnSpPr>
        <p:spPr>
          <a:xfrm flipV="1">
            <a:off x="5779261" y="2947242"/>
            <a:ext cx="431448" cy="1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8" idx="1"/>
          </p:cNvCxnSpPr>
          <p:nvPr/>
        </p:nvCxnSpPr>
        <p:spPr>
          <a:xfrm>
            <a:off x="2031642" y="4599403"/>
            <a:ext cx="373108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07121" y="2938652"/>
            <a:ext cx="0" cy="110561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031642" y="4044267"/>
            <a:ext cx="558835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2031642" y="4027371"/>
            <a:ext cx="0" cy="5805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9" idx="3"/>
            <a:endCxn id="19" idx="1"/>
          </p:cNvCxnSpPr>
          <p:nvPr/>
        </p:nvCxnSpPr>
        <p:spPr>
          <a:xfrm flipV="1">
            <a:off x="4661433" y="4597259"/>
            <a:ext cx="321009" cy="214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9" idx="3"/>
          </p:cNvCxnSpPr>
          <p:nvPr/>
        </p:nvCxnSpPr>
        <p:spPr>
          <a:xfrm>
            <a:off x="5954163" y="4597259"/>
            <a:ext cx="901237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80120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75"/>
    </mc:Choice>
    <mc:Fallback xmlns="">
      <p:transition spd="slow" advTm="40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Arrow Connector 36"/>
          <p:cNvCxnSpPr>
            <a:stCxn id="18" idx="3"/>
            <a:endCxn id="29" idx="1"/>
          </p:cNvCxnSpPr>
          <p:nvPr/>
        </p:nvCxnSpPr>
        <p:spPr>
          <a:xfrm>
            <a:off x="2872023" y="3769252"/>
            <a:ext cx="2908077" cy="259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 Implementation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97108" y="2435039"/>
            <a:ext cx="974915" cy="56362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ADC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92900" y="2435039"/>
            <a:ext cx="976565" cy="56362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Sync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99359" y="2435038"/>
            <a:ext cx="971720" cy="5636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64 FFT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84321" y="2435038"/>
            <a:ext cx="971721" cy="56362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Equalizer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/>
          <p:cNvCxnSpPr>
            <a:stCxn id="6" idx="3"/>
            <a:endCxn id="7" idx="1"/>
          </p:cNvCxnSpPr>
          <p:nvPr/>
        </p:nvCxnSpPr>
        <p:spPr>
          <a:xfrm>
            <a:off x="2872023" y="2716850"/>
            <a:ext cx="320877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>
            <a:off x="4169465" y="2716850"/>
            <a:ext cx="32989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3"/>
            <a:endCxn id="9" idx="1"/>
          </p:cNvCxnSpPr>
          <p:nvPr/>
        </p:nvCxnSpPr>
        <p:spPr>
          <a:xfrm>
            <a:off x="5471079" y="2716850"/>
            <a:ext cx="313242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219200" y="1612664"/>
            <a:ext cx="670034" cy="1089661"/>
            <a:chOff x="152400" y="2091372"/>
            <a:chExt cx="670034" cy="1089661"/>
          </a:xfrm>
          <a:solidFill>
            <a:schemeClr val="tx2">
              <a:lumMod val="20000"/>
              <a:lumOff val="80000"/>
            </a:schemeClr>
          </a:solidFill>
        </p:grpSpPr>
        <p:cxnSp>
          <p:nvCxnSpPr>
            <p:cNvPr id="14" name="Straight Connector 13"/>
            <p:cNvCxnSpPr/>
            <p:nvPr/>
          </p:nvCxnSpPr>
          <p:spPr>
            <a:xfrm>
              <a:off x="152400" y="2125137"/>
              <a:ext cx="304800" cy="457200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>
              <a:off x="483472" y="2125137"/>
              <a:ext cx="338962" cy="45719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72966" y="2091372"/>
              <a:ext cx="0" cy="1089661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/>
          <p:cNvCxnSpPr/>
          <p:nvPr/>
        </p:nvCxnSpPr>
        <p:spPr>
          <a:xfrm>
            <a:off x="1524000" y="2716850"/>
            <a:ext cx="373108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897108" y="3487441"/>
            <a:ext cx="974915" cy="56362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 smtClean="0">
                <a:solidFill>
                  <a:schemeClr val="tx1"/>
                </a:solidFill>
              </a:rPr>
              <a:t>Demodul-ator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19" name="Straight Arrow Connector 18"/>
          <p:cNvCxnSpPr>
            <a:stCxn id="18" idx="3"/>
            <a:endCxn id="27" idx="1"/>
          </p:cNvCxnSpPr>
          <p:nvPr/>
        </p:nvCxnSpPr>
        <p:spPr>
          <a:xfrm>
            <a:off x="2872023" y="3769252"/>
            <a:ext cx="322527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524000" y="3769252"/>
            <a:ext cx="373108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3035121" y="4339348"/>
            <a:ext cx="1303665" cy="56362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Flash Decoder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22" name="Straight Connector 21"/>
          <p:cNvCxnSpPr>
            <a:stCxn id="9" idx="3"/>
          </p:cNvCxnSpPr>
          <p:nvPr/>
        </p:nvCxnSpPr>
        <p:spPr>
          <a:xfrm>
            <a:off x="6756042" y="2716850"/>
            <a:ext cx="34343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099479" y="2716849"/>
            <a:ext cx="0" cy="53357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524000" y="3250427"/>
            <a:ext cx="558835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524000" y="3233531"/>
            <a:ext cx="0" cy="53357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499359" y="3485298"/>
            <a:ext cx="974915" cy="56362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Flash Eraser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194550" y="3487441"/>
            <a:ext cx="974915" cy="56362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Flash Detector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/>
          <p:cNvCxnSpPr>
            <a:stCxn id="27" idx="3"/>
            <a:endCxn id="26" idx="1"/>
          </p:cNvCxnSpPr>
          <p:nvPr/>
        </p:nvCxnSpPr>
        <p:spPr>
          <a:xfrm flipV="1">
            <a:off x="4169465" y="3767109"/>
            <a:ext cx="329894" cy="2143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5780100" y="3490035"/>
            <a:ext cx="971721" cy="56362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Viterbi Decoder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30" name="Straight Arrow Connector 29"/>
          <p:cNvCxnSpPr>
            <a:stCxn id="26" idx="3"/>
            <a:endCxn id="29" idx="1"/>
          </p:cNvCxnSpPr>
          <p:nvPr/>
        </p:nvCxnSpPr>
        <p:spPr>
          <a:xfrm>
            <a:off x="5474274" y="3767109"/>
            <a:ext cx="305826" cy="473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7" idx="2"/>
            <a:endCxn id="21" idx="0"/>
          </p:cNvCxnSpPr>
          <p:nvPr/>
        </p:nvCxnSpPr>
        <p:spPr>
          <a:xfrm>
            <a:off x="3682008" y="4051063"/>
            <a:ext cx="4946" cy="28828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9" idx="2"/>
            <a:endCxn id="33" idx="0"/>
          </p:cNvCxnSpPr>
          <p:nvPr/>
        </p:nvCxnSpPr>
        <p:spPr>
          <a:xfrm>
            <a:off x="6265961" y="4053659"/>
            <a:ext cx="11769" cy="1139331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627700" y="5192990"/>
            <a:ext cx="1300060" cy="75061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Data Packet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3032460" y="5192990"/>
            <a:ext cx="1306325" cy="75061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Control Message</a:t>
            </a:r>
            <a:endParaRPr lang="en-US" sz="1400" b="1" dirty="0">
              <a:solidFill>
                <a:schemeClr val="tx1"/>
              </a:solidFill>
            </a:endParaRPr>
          </a:p>
        </p:txBody>
      </p:sp>
      <p:cxnSp>
        <p:nvCxnSpPr>
          <p:cNvPr id="35" name="Straight Arrow Connector 34"/>
          <p:cNvCxnSpPr>
            <a:stCxn id="21" idx="2"/>
            <a:endCxn id="34" idx="0"/>
          </p:cNvCxnSpPr>
          <p:nvPr/>
        </p:nvCxnSpPr>
        <p:spPr>
          <a:xfrm flipH="1">
            <a:off x="3685623" y="4902972"/>
            <a:ext cx="1331" cy="29001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ame 37"/>
          <p:cNvSpPr/>
          <p:nvPr/>
        </p:nvSpPr>
        <p:spPr>
          <a:xfrm>
            <a:off x="2667000" y="1190455"/>
            <a:ext cx="3416121" cy="1095545"/>
          </a:xfrm>
          <a:prstGeom prst="fram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Modular, requires minimal changes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82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36"/>
    </mc:Choice>
    <mc:Fallback xmlns="">
      <p:transition spd="slow" advTm="42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6" grpId="0" animBg="1"/>
      <p:bldP spid="27" grpId="0" animBg="1"/>
      <p:bldP spid="34" grpId="0" animBg="1"/>
      <p:bldP spid="3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Flash and Data Rate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715000" y="2856131"/>
            <a:ext cx="685800" cy="53340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771900" y="2450068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50,000 flashes per second</a:t>
            </a:r>
          </a:p>
          <a:p>
            <a:pPr algn="l"/>
            <a:r>
              <a:rPr lang="en-US" dirty="0" smtClean="0"/>
              <a:t>175 kb/sec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6477000" y="3581400"/>
            <a:ext cx="990600" cy="15240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581400" y="3581400"/>
            <a:ext cx="300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125,00 flashes per second</a:t>
            </a:r>
          </a:p>
          <a:p>
            <a:pPr algn="l"/>
            <a:r>
              <a:rPr lang="en-US" dirty="0" smtClean="0"/>
              <a:t>400 kb/sec</a:t>
            </a:r>
            <a:endParaRPr lang="en-US" dirty="0"/>
          </a:p>
        </p:txBody>
      </p:sp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7249798"/>
              </p:ext>
            </p:extLst>
          </p:nvPr>
        </p:nvGraphicFramePr>
        <p:xfrm>
          <a:off x="0" y="1143001"/>
          <a:ext cx="9144000" cy="518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370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162"/>
    </mc:Choice>
    <mc:Fallback xmlns="">
      <p:transition spd="slow" advTm="82162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to Schedule a Wireless Network?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6" name="Picture 2" descr="C:\Users\Asaf Cidon\Desktop\12178632251467184782johnpwarren_Antenna_and_radio_waves.svg.m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1455" y="4495800"/>
            <a:ext cx="1411605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194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Up-Down Arrow 8"/>
          <p:cNvSpPr/>
          <p:nvPr/>
        </p:nvSpPr>
        <p:spPr>
          <a:xfrm rot="2700000">
            <a:off x="6016433" y="2506125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-Down Arrow 9"/>
          <p:cNvSpPr/>
          <p:nvPr/>
        </p:nvSpPr>
        <p:spPr>
          <a:xfrm rot="18900000">
            <a:off x="2340329" y="2506124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883578" y="1371600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VoIP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4984" y="1371600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File Sync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7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466"/>
    </mc:Choice>
    <mc:Fallback xmlns="">
      <p:transition spd="slow" advTm="40466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832233"/>
              </p:ext>
            </p:extLst>
          </p:nvPr>
        </p:nvGraphicFramePr>
        <p:xfrm>
          <a:off x="183932" y="4721950"/>
          <a:ext cx="2632266" cy="15290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877422"/>
                <a:gridCol w="764245"/>
                <a:gridCol w="990599"/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Demand Map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Node 5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150 KB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Bulk Transfer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Node 1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20 KB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Low Latency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497689"/>
              </p:ext>
            </p:extLst>
          </p:nvPr>
        </p:nvGraphicFramePr>
        <p:xfrm>
          <a:off x="192394" y="4724400"/>
          <a:ext cx="2632266" cy="13208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877422"/>
                <a:gridCol w="764245"/>
                <a:gridCol w="990599"/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Demand Map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Node 5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150 KB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Bulk Transfer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Flashback-MAC</a:t>
            </a:r>
            <a:endParaRPr 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7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194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Up-Down Arrow 8"/>
          <p:cNvSpPr/>
          <p:nvPr/>
        </p:nvSpPr>
        <p:spPr>
          <a:xfrm rot="2700000">
            <a:off x="6016433" y="2506125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-Down Arrow 9"/>
          <p:cNvSpPr/>
          <p:nvPr/>
        </p:nvSpPr>
        <p:spPr>
          <a:xfrm rot="18900000">
            <a:off x="2340329" y="2506124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ttp://blakehouse.com/wp-content/uploads/2009/06/Router-ClipArt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86" y="4818233"/>
            <a:ext cx="1829539" cy="150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Horizontal Scroll 13"/>
          <p:cNvSpPr/>
          <p:nvPr/>
        </p:nvSpPr>
        <p:spPr>
          <a:xfrm>
            <a:off x="7086600" y="2057400"/>
            <a:ext cx="1524000" cy="1005288"/>
          </a:xfrm>
          <a:prstGeom prst="horizontalScroll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Flash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Horizontal Scroll 16"/>
          <p:cNvSpPr/>
          <p:nvPr/>
        </p:nvSpPr>
        <p:spPr>
          <a:xfrm>
            <a:off x="183932" y="2240556"/>
            <a:ext cx="1524000" cy="1005288"/>
          </a:xfrm>
          <a:prstGeom prst="horizontalScroll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Flash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34200" y="1371600"/>
            <a:ext cx="1066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Node 1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04196" y="1371600"/>
            <a:ext cx="1066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Node 5</a:t>
            </a:r>
            <a:endParaRPr lang="en-US" dirty="0"/>
          </a:p>
        </p:txBody>
      </p:sp>
      <p:sp>
        <p:nvSpPr>
          <p:cNvPr id="12" name="Horizontal Scroll 11"/>
          <p:cNvSpPr/>
          <p:nvPr/>
        </p:nvSpPr>
        <p:spPr>
          <a:xfrm>
            <a:off x="4598850" y="5068928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ACK + piggyback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Horizontal Scroll 21"/>
          <p:cNvSpPr/>
          <p:nvPr/>
        </p:nvSpPr>
        <p:spPr>
          <a:xfrm>
            <a:off x="7086600" y="2057400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Horizontal Scroll 22"/>
          <p:cNvSpPr/>
          <p:nvPr/>
        </p:nvSpPr>
        <p:spPr>
          <a:xfrm>
            <a:off x="7086600" y="2057400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081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986"/>
    </mc:Choice>
    <mc:Fallback xmlns="">
      <p:transition spd="slow" advTm="88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7037E-7 L -0.29705 0.42731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61" y="21366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1.85185E-6 L 0.29289 0.3636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35" y="18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11111E-6 L -0.3 0.46227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231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96 0.02315 L 0.23576 -0.43356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77" y="-22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7037E-7 L -0.29705 0.42731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61" y="2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500"/>
                            </p:stCondLst>
                            <p:childTnLst>
                              <p:par>
                                <p:cTn id="66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0"/>
                            </p:stCondLst>
                            <p:childTnLst>
                              <p:par>
                                <p:cTn id="7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4" grpId="2" animBg="1"/>
      <p:bldP spid="17" grpId="0" animBg="1"/>
      <p:bldP spid="17" grpId="1" animBg="1"/>
      <p:bldP spid="17" grpId="2" animBg="1"/>
      <p:bldP spid="12" grpId="0" animBg="1"/>
      <p:bldP spid="12" grpId="1" animBg="1"/>
      <p:bldP spid="12" grpId="2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0722046"/>
              </p:ext>
            </p:extLst>
          </p:nvPr>
        </p:nvGraphicFramePr>
        <p:xfrm>
          <a:off x="1" y="0"/>
          <a:ext cx="9144000" cy="640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048000" y="1165086"/>
            <a:ext cx="115614" cy="890724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71562" y="762000"/>
            <a:ext cx="35766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 smtClean="0"/>
              <a:t>Centralized scheduling </a:t>
            </a:r>
            <a:r>
              <a:rPr lang="en-US" sz="2000" b="1" dirty="0" smtClean="0">
                <a:sym typeface="Wingdings" pitchFamily="2" charset="2"/>
              </a:rPr>
              <a:t></a:t>
            </a:r>
            <a:r>
              <a:rPr lang="en-US" sz="2000" b="1" dirty="0" smtClean="0"/>
              <a:t> 4X throughput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72632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233"/>
    </mc:Choice>
    <mc:Fallback xmlns="">
      <p:transition spd="slow" advTm="47233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6371605"/>
              </p:ext>
            </p:extLst>
          </p:nvPr>
        </p:nvGraphicFramePr>
        <p:xfrm>
          <a:off x="0" y="0"/>
          <a:ext cx="9144000" cy="6400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562600" y="1967992"/>
            <a:ext cx="3271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 smtClean="0"/>
              <a:t>Decoupled Control = High Utilization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0214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952"/>
    </mc:Choice>
    <mc:Fallback xmlns="">
      <p:transition spd="slow" advTm="57952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8837988"/>
              </p:ext>
            </p:extLst>
          </p:nvPr>
        </p:nvGraphicFramePr>
        <p:xfrm>
          <a:off x="0" y="0"/>
          <a:ext cx="9144000" cy="640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7" name="Straight Arrow Connector 6"/>
          <p:cNvCxnSpPr>
            <a:stCxn id="8" idx="2"/>
          </p:cNvCxnSpPr>
          <p:nvPr/>
        </p:nvCxnSpPr>
        <p:spPr>
          <a:xfrm>
            <a:off x="6131719" y="3527286"/>
            <a:ext cx="456133" cy="585924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95800" y="2819400"/>
            <a:ext cx="3271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 smtClean="0"/>
              <a:t>Flashback enforces </a:t>
            </a:r>
            <a:r>
              <a:rPr lang="en-US" sz="2000" b="1" dirty="0" err="1" smtClean="0"/>
              <a:t>QoS</a:t>
            </a:r>
            <a:r>
              <a:rPr lang="en-US" sz="2000" b="1" dirty="0" smtClean="0"/>
              <a:t> in extreme scenarios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56629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508"/>
    </mc:Choice>
    <mc:Fallback xmlns="">
      <p:transition spd="slow" advTm="69508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Broader Implications of Flashback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Decoupling is key property of Flashback</a:t>
            </a:r>
          </a:p>
          <a:p>
            <a:r>
              <a:rPr lang="en-US" dirty="0" smtClean="0"/>
              <a:t>Enables hitherto impossible applications</a:t>
            </a:r>
          </a:p>
          <a:p>
            <a:pPr lvl="1"/>
            <a:r>
              <a:rPr lang="en-US" dirty="0" smtClean="0"/>
              <a:t>Power duty cycling</a:t>
            </a:r>
          </a:p>
          <a:p>
            <a:pPr lvl="1"/>
            <a:r>
              <a:rPr lang="en-US" dirty="0" smtClean="0"/>
              <a:t>Fast association</a:t>
            </a:r>
          </a:p>
          <a:p>
            <a:pPr lvl="1"/>
            <a:r>
              <a:rPr lang="en-US" dirty="0" smtClean="0"/>
              <a:t>Coexistence across networks</a:t>
            </a:r>
          </a:p>
          <a:p>
            <a:pPr lvl="1"/>
            <a:r>
              <a:rPr lang="en-US" dirty="0" smtClean="0"/>
              <a:t>Peer discovery</a:t>
            </a:r>
          </a:p>
          <a:p>
            <a:pPr lvl="1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3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What: Flashback is a decoupled lightweight control plane</a:t>
            </a:r>
          </a:p>
          <a:p>
            <a:r>
              <a:rPr lang="en-US" dirty="0" smtClean="0"/>
              <a:t>How: Cause localized </a:t>
            </a:r>
            <a:r>
              <a:rPr lang="en-US" dirty="0"/>
              <a:t>interference to send control </a:t>
            </a:r>
            <a:r>
              <a:rPr lang="en-US" dirty="0" smtClean="0"/>
              <a:t>messages</a:t>
            </a:r>
          </a:p>
          <a:p>
            <a:r>
              <a:rPr lang="en-US" dirty="0" smtClean="0"/>
              <a:t>Why: Centralized scheduling facilitates many applications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pic>
        <p:nvPicPr>
          <p:cNvPr id="6" name="Picture 2" descr="C:\Users\Asaf Cidon\Dropbox\Wireless Research\Flashback Paper\Presentations\figures\example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430" y="4419599"/>
            <a:ext cx="3400147" cy="2398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79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04"/>
    </mc:Choice>
    <mc:Fallback xmlns="">
      <p:transition spd="slow" advTm="7604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Cellular: Decoupled Control Plane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7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194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Up-Down Arrow 8"/>
          <p:cNvSpPr/>
          <p:nvPr/>
        </p:nvSpPr>
        <p:spPr>
          <a:xfrm rot="2700000">
            <a:off x="6016433" y="2506125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-Down Arrow 9"/>
          <p:cNvSpPr/>
          <p:nvPr/>
        </p:nvSpPr>
        <p:spPr>
          <a:xfrm rot="18900000">
            <a:off x="2340329" y="2506124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Up-Down Arrow 10"/>
          <p:cNvSpPr/>
          <p:nvPr/>
        </p:nvSpPr>
        <p:spPr>
          <a:xfrm rot="18900000">
            <a:off x="2000527" y="2788036"/>
            <a:ext cx="381000" cy="2538674"/>
          </a:xfrm>
          <a:prstGeom prst="upDown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Up-Down Arrow 11"/>
          <p:cNvSpPr/>
          <p:nvPr/>
        </p:nvSpPr>
        <p:spPr>
          <a:xfrm rot="2700000">
            <a:off x="6336805" y="2795158"/>
            <a:ext cx="381000" cy="2538674"/>
          </a:xfrm>
          <a:prstGeom prst="upDown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adio/wireless Tower Clip Ar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7276" y="4511838"/>
            <a:ext cx="1760524" cy="206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 rot="2694165">
            <a:off x="1969393" y="3337869"/>
            <a:ext cx="154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Plane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694165">
            <a:off x="1181535" y="4118875"/>
            <a:ext cx="163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 Plane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rot="18900000">
            <a:off x="6001078" y="4045757"/>
            <a:ext cx="163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 Plane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00000">
            <a:off x="5181271" y="3342623"/>
            <a:ext cx="163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Plane</a:t>
            </a:r>
            <a:endParaRPr lang="en-US" dirty="0"/>
          </a:p>
        </p:txBody>
      </p:sp>
      <p:sp>
        <p:nvSpPr>
          <p:cNvPr id="18" name="Horizontal Scroll 17"/>
          <p:cNvSpPr/>
          <p:nvPr/>
        </p:nvSpPr>
        <p:spPr>
          <a:xfrm>
            <a:off x="4267200" y="5029200"/>
            <a:ext cx="1524000" cy="1005288"/>
          </a:xfrm>
          <a:prstGeom prst="horizontalScroll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You go first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Horizontal Scroll 19"/>
          <p:cNvSpPr/>
          <p:nvPr/>
        </p:nvSpPr>
        <p:spPr>
          <a:xfrm>
            <a:off x="6553200" y="2057400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Horizontal Scroll 20"/>
          <p:cNvSpPr/>
          <p:nvPr/>
        </p:nvSpPr>
        <p:spPr>
          <a:xfrm>
            <a:off x="2895600" y="5029200"/>
            <a:ext cx="1524000" cy="1005288"/>
          </a:xfrm>
          <a:prstGeom prst="horizontalScroll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You go second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Horizontal Scroll 21"/>
          <p:cNvSpPr/>
          <p:nvPr/>
        </p:nvSpPr>
        <p:spPr>
          <a:xfrm>
            <a:off x="396766" y="1905000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Horizontal Scroll 23"/>
          <p:cNvSpPr/>
          <p:nvPr/>
        </p:nvSpPr>
        <p:spPr>
          <a:xfrm>
            <a:off x="183932" y="2240556"/>
            <a:ext cx="1670252" cy="1005288"/>
          </a:xfrm>
          <a:prstGeom prst="horizontalScroll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 want to transmit sync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Horizontal Scroll 24"/>
          <p:cNvSpPr/>
          <p:nvPr/>
        </p:nvSpPr>
        <p:spPr>
          <a:xfrm>
            <a:off x="7086600" y="2057400"/>
            <a:ext cx="1676400" cy="1005288"/>
          </a:xfrm>
          <a:prstGeom prst="horizontalScroll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 want to transmit VoIP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2209800" y="1447799"/>
            <a:ext cx="4495800" cy="1981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Cellular networks pay high price for centralized control</a:t>
            </a:r>
            <a:endParaRPr 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6883578" y="1371600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VoIP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634984" y="1371600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File Sync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889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507"/>
    </mc:Choice>
    <mc:Fallback xmlns="">
      <p:transition spd="slow" advTm="114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6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1.85185E-6 L 0.29289 0.3636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35" y="18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11111E-6 L -0.3 0.46227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231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0.3 -0.39329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00" y="-196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4.81481E-6 L -0.27586 0.38241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2" y="1912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-0.3 -0.40648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-20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275 0.35556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50" y="17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8" grpId="2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2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Wi-Fi: Implicit Control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7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194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Up-Down Arrow 8"/>
          <p:cNvSpPr/>
          <p:nvPr/>
        </p:nvSpPr>
        <p:spPr>
          <a:xfrm rot="2700000">
            <a:off x="6016433" y="2506125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-Down Arrow 9"/>
          <p:cNvSpPr/>
          <p:nvPr/>
        </p:nvSpPr>
        <p:spPr>
          <a:xfrm rot="18900000">
            <a:off x="2340329" y="2506124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ttp://blakehouse.com/wp-content/uploads/2009/06/Router-ClipArt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86" y="4818233"/>
            <a:ext cx="1829539" cy="150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ular Callout 2"/>
          <p:cNvSpPr/>
          <p:nvPr/>
        </p:nvSpPr>
        <p:spPr>
          <a:xfrm>
            <a:off x="4343400" y="1066800"/>
            <a:ext cx="2532541" cy="990600"/>
          </a:xfrm>
          <a:prstGeom prst="wedgeRoundRectCallout">
            <a:avLst>
              <a:gd name="adj1" fmla="val 58227"/>
              <a:gd name="adj2" fmla="val 51359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Is anyone transmitting?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No. Let’s go!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ounded Rectangular Callout 15"/>
          <p:cNvSpPr/>
          <p:nvPr/>
        </p:nvSpPr>
        <p:spPr>
          <a:xfrm>
            <a:off x="2039459" y="1066800"/>
            <a:ext cx="2532541" cy="1219200"/>
          </a:xfrm>
          <a:prstGeom prst="wedgeRoundRectCallout">
            <a:avLst>
              <a:gd name="adj1" fmla="val -74370"/>
              <a:gd name="adj2" fmla="val 15649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Is anyone transmitting?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Yes. I must back off.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1 Mississippi,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2 Mississippi…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 rot="2694165">
            <a:off x="1969393" y="3337869"/>
            <a:ext cx="154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Plane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 rot="18900000">
            <a:off x="5181271" y="3342623"/>
            <a:ext cx="163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Plane</a:t>
            </a:r>
            <a:endParaRPr lang="en-US" dirty="0"/>
          </a:p>
        </p:txBody>
      </p:sp>
      <p:sp>
        <p:nvSpPr>
          <p:cNvPr id="12" name="Horizontal Scroll 11"/>
          <p:cNvSpPr/>
          <p:nvPr/>
        </p:nvSpPr>
        <p:spPr>
          <a:xfrm>
            <a:off x="6553200" y="2057400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Horizontal Scroll 14"/>
          <p:cNvSpPr/>
          <p:nvPr/>
        </p:nvSpPr>
        <p:spPr>
          <a:xfrm>
            <a:off x="396766" y="1905000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9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8832" y="5419724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747162" y="4648200"/>
            <a:ext cx="139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Hidden Node</a:t>
            </a:r>
            <a:endParaRPr lang="en-US" dirty="0"/>
          </a:p>
        </p:txBody>
      </p:sp>
      <p:sp>
        <p:nvSpPr>
          <p:cNvPr id="22" name="Horizontal Scroll 21"/>
          <p:cNvSpPr/>
          <p:nvPr/>
        </p:nvSpPr>
        <p:spPr>
          <a:xfrm>
            <a:off x="7144407" y="5375266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413162" y="5486400"/>
            <a:ext cx="1396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Collision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6883578" y="1371600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File Sync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34984" y="1371600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VoIP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067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638"/>
    </mc:Choice>
    <mc:Fallback xmlns="">
      <p:transition spd="slow" advTm="93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4.81481E-6 L -0.27586 0.38241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2" y="19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6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44444E-6 L -0.33125 -0.04583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63" y="-2292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275 0.35556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50" y="17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6" grpId="0" animBg="1"/>
      <p:bldP spid="16" grpId="1" animBg="1"/>
      <p:bldP spid="12" grpId="0" animBg="1"/>
      <p:bldP spid="12" grpId="1" animBg="1"/>
      <p:bldP spid="12" grpId="2" animBg="1"/>
      <p:bldP spid="15" grpId="0" animBg="1"/>
      <p:bldP spid="15" grpId="1" animBg="1"/>
      <p:bldP spid="13" grpId="0"/>
      <p:bldP spid="22" grpId="0" animBg="1"/>
      <p:bldP spid="22" grpId="1" animBg="1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The Challenge: the Best of Both Worlds</a:t>
            </a:r>
            <a:endParaRPr 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7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194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Up-Down Arrow 8"/>
          <p:cNvSpPr/>
          <p:nvPr/>
        </p:nvSpPr>
        <p:spPr>
          <a:xfrm rot="2700000">
            <a:off x="6016433" y="2506125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-Down Arrow 9"/>
          <p:cNvSpPr/>
          <p:nvPr/>
        </p:nvSpPr>
        <p:spPr>
          <a:xfrm rot="18900000">
            <a:off x="2340329" y="2506124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ttp://blakehouse.com/wp-content/uploads/2009/06/Router-ClipArt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86" y="4818233"/>
            <a:ext cx="1829539" cy="150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Horizontal Scroll 11"/>
          <p:cNvSpPr/>
          <p:nvPr/>
        </p:nvSpPr>
        <p:spPr>
          <a:xfrm>
            <a:off x="5444933" y="3429000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Horizontal Scroll 16"/>
          <p:cNvSpPr/>
          <p:nvPr/>
        </p:nvSpPr>
        <p:spPr>
          <a:xfrm>
            <a:off x="1768829" y="3429000"/>
            <a:ext cx="1524000" cy="1005288"/>
          </a:xfrm>
          <a:prstGeom prst="horizontalScroll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 want to transmit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2133600" y="1219200"/>
            <a:ext cx="4759133" cy="220980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Can we get the benefits of centralized control?</a:t>
            </a:r>
          </a:p>
          <a:p>
            <a:r>
              <a:rPr lang="en-US" dirty="0" smtClean="0"/>
              <a:t>While retaining Wi-Fi’s asynchronous and distributed properties</a:t>
            </a:r>
          </a:p>
          <a:p>
            <a:r>
              <a:rPr lang="en-US" dirty="0" smtClean="0"/>
              <a:t>Without designating spectrum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97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67"/>
    </mc:Choice>
    <mc:Fallback xmlns="">
      <p:transition spd="slow" advTm="30467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Flashback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Flashback is a </a:t>
            </a:r>
            <a:r>
              <a:rPr lang="en-US" b="1" dirty="0" smtClean="0"/>
              <a:t>decoupled, lightweight control plane</a:t>
            </a:r>
          </a:p>
          <a:p>
            <a:pPr lvl="1"/>
            <a:r>
              <a:rPr lang="en-US" b="1" dirty="0"/>
              <a:t>Decoupled:</a:t>
            </a:r>
            <a:r>
              <a:rPr lang="en-US" dirty="0"/>
              <a:t> send control messages concurrently with data </a:t>
            </a:r>
            <a:r>
              <a:rPr lang="en-US" dirty="0" smtClean="0"/>
              <a:t>messages on the same channel</a:t>
            </a:r>
            <a:endParaRPr lang="en-US" b="1" dirty="0" smtClean="0"/>
          </a:p>
          <a:p>
            <a:pPr lvl="1"/>
            <a:r>
              <a:rPr lang="en-US" b="1" dirty="0" smtClean="0"/>
              <a:t>Lightweight:</a:t>
            </a:r>
            <a:r>
              <a:rPr lang="en-US" dirty="0" smtClean="0"/>
              <a:t> barely impacts network performance (&lt;1% packet loss)</a:t>
            </a:r>
          </a:p>
          <a:p>
            <a:pPr lvl="1"/>
            <a:r>
              <a:rPr lang="en-US" b="1" dirty="0" smtClean="0"/>
              <a:t>Control Plane:</a:t>
            </a:r>
            <a:r>
              <a:rPr lang="en-US" dirty="0" smtClean="0"/>
              <a:t> enables rich set of applications (efficient scheduling, </a:t>
            </a:r>
            <a:r>
              <a:rPr lang="en-US" dirty="0" err="1" smtClean="0"/>
              <a:t>QoS</a:t>
            </a:r>
            <a:r>
              <a:rPr lang="en-US" dirty="0" smtClean="0"/>
              <a:t> enforcement, power savings, fast association, etc.)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14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93"/>
    </mc:Choice>
    <mc:Fallback xmlns="">
      <p:transition spd="slow" advTm="57093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How can we send control messages without interfering with data packets?</a:t>
            </a:r>
            <a:endParaRPr 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www.law.tulane.edu/uploadedImages/Summer_Abroad/Countries/The_Netherlands/cellphon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194" y="1905000"/>
            <a:ext cx="507968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Up-Down Arrow 8"/>
          <p:cNvSpPr/>
          <p:nvPr/>
        </p:nvSpPr>
        <p:spPr>
          <a:xfrm rot="2700000">
            <a:off x="6016433" y="2506125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-Down Arrow 9"/>
          <p:cNvSpPr/>
          <p:nvPr/>
        </p:nvSpPr>
        <p:spPr>
          <a:xfrm rot="18900000">
            <a:off x="2340329" y="2506124"/>
            <a:ext cx="381000" cy="2538674"/>
          </a:xfrm>
          <a:prstGeom prst="up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ttp://blakehouse.com/wp-content/uploads/2009/06/Router-ClipArt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86" y="4818233"/>
            <a:ext cx="1829539" cy="150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Horizontal Scroll 11"/>
          <p:cNvSpPr/>
          <p:nvPr/>
        </p:nvSpPr>
        <p:spPr>
          <a:xfrm>
            <a:off x="6553200" y="2057400"/>
            <a:ext cx="1524000" cy="1005288"/>
          </a:xfrm>
          <a:prstGeom prst="horizontalScroll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Horizontal Scroll 16"/>
          <p:cNvSpPr/>
          <p:nvPr/>
        </p:nvSpPr>
        <p:spPr>
          <a:xfrm>
            <a:off x="183932" y="2240556"/>
            <a:ext cx="1524000" cy="1005288"/>
          </a:xfrm>
          <a:prstGeom prst="horizontalScroll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Flash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06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34"/>
    </mc:Choice>
    <mc:Fallback xmlns="">
      <p:transition spd="slow" advTm="13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1.85185E-6 L 0.29289 0.3636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35" y="18171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4.81481E-6 L -0.27586 0.38241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2" y="19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7" grpId="0" animBg="1"/>
      <p:bldP spid="1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OFDM is a Grid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2359473"/>
              </p:ext>
            </p:extLst>
          </p:nvPr>
        </p:nvGraphicFramePr>
        <p:xfrm>
          <a:off x="3013079" y="1544156"/>
          <a:ext cx="3505200" cy="3721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6300"/>
                <a:gridCol w="876300"/>
                <a:gridCol w="876300"/>
                <a:gridCol w="876300"/>
              </a:tblGrid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/>
                        <a:t>Symbol</a:t>
                      </a:r>
                      <a:endParaRPr lang="en-US" sz="16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2682520" y="5702832"/>
            <a:ext cx="4186727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682518" y="1276305"/>
            <a:ext cx="0" cy="444038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513394" y="5086302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527245" y="4719157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527245" y="4345082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527240" y="3977937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102072" y="4917861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0</a:t>
            </a:r>
            <a:endParaRPr lang="en-US" sz="1800" dirty="0"/>
          </a:p>
        </p:txBody>
      </p:sp>
      <p:sp>
        <p:nvSpPr>
          <p:cNvPr id="14" name="TextBox 13"/>
          <p:cNvSpPr txBox="1"/>
          <p:nvPr/>
        </p:nvSpPr>
        <p:spPr>
          <a:xfrm>
            <a:off x="2108998" y="4534674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1</a:t>
            </a:r>
            <a:endParaRPr lang="en-US" sz="1800" dirty="0"/>
          </a:p>
        </p:txBody>
      </p:sp>
      <p:sp>
        <p:nvSpPr>
          <p:cNvPr id="15" name="TextBox 14"/>
          <p:cNvSpPr txBox="1"/>
          <p:nvPr/>
        </p:nvSpPr>
        <p:spPr>
          <a:xfrm>
            <a:off x="2102068" y="4174089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2</a:t>
            </a:r>
            <a:endParaRPr lang="en-US" sz="1800" dirty="0"/>
          </a:p>
        </p:txBody>
      </p:sp>
      <p:sp>
        <p:nvSpPr>
          <p:cNvPr id="16" name="TextBox 15"/>
          <p:cNvSpPr txBox="1"/>
          <p:nvPr/>
        </p:nvSpPr>
        <p:spPr>
          <a:xfrm>
            <a:off x="2108993" y="3790903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3</a:t>
            </a:r>
            <a:endParaRPr lang="en-US" sz="1800" dirty="0"/>
          </a:p>
        </p:txBody>
      </p:sp>
      <p:sp>
        <p:nvSpPr>
          <p:cNvPr id="17" name="TextBox 16"/>
          <p:cNvSpPr txBox="1"/>
          <p:nvPr/>
        </p:nvSpPr>
        <p:spPr>
          <a:xfrm>
            <a:off x="1936532" y="2652656"/>
            <a:ext cx="810500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60</a:t>
            </a:r>
            <a:endParaRPr lang="en-US" sz="1800" dirty="0"/>
          </a:p>
        </p:txBody>
      </p:sp>
      <p:sp>
        <p:nvSpPr>
          <p:cNvPr id="18" name="TextBox 17"/>
          <p:cNvSpPr txBox="1"/>
          <p:nvPr/>
        </p:nvSpPr>
        <p:spPr>
          <a:xfrm>
            <a:off x="2085094" y="2269469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61</a:t>
            </a:r>
            <a:endParaRPr lang="en-US" sz="1800" dirty="0"/>
          </a:p>
        </p:txBody>
      </p:sp>
      <p:sp>
        <p:nvSpPr>
          <p:cNvPr id="19" name="TextBox 18"/>
          <p:cNvSpPr txBox="1"/>
          <p:nvPr/>
        </p:nvSpPr>
        <p:spPr>
          <a:xfrm>
            <a:off x="2085094" y="1908886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62</a:t>
            </a:r>
            <a:endParaRPr lang="en-US" sz="1800" dirty="0"/>
          </a:p>
        </p:txBody>
      </p:sp>
      <p:sp>
        <p:nvSpPr>
          <p:cNvPr id="20" name="TextBox 19"/>
          <p:cNvSpPr txBox="1"/>
          <p:nvPr/>
        </p:nvSpPr>
        <p:spPr>
          <a:xfrm>
            <a:off x="2085094" y="1525699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63</a:t>
            </a:r>
            <a:endParaRPr lang="en-US" sz="1800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2527245" y="2828022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527240" y="2460876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527240" y="2086802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2527235" y="1719656"/>
            <a:ext cx="1523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 rot="16200000">
            <a:off x="616801" y="3192338"/>
            <a:ext cx="2214493" cy="400095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2000" b="1" dirty="0" smtClean="0"/>
              <a:t>Subcarrier Position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>
          <a:xfrm rot="16200000">
            <a:off x="3394732" y="2965909"/>
            <a:ext cx="706582" cy="707872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4000" b="1" dirty="0"/>
              <a:t>…</a:t>
            </a:r>
          </a:p>
        </p:txBody>
      </p:sp>
      <p:sp>
        <p:nvSpPr>
          <p:cNvPr id="27" name="TextBox 26"/>
          <p:cNvSpPr txBox="1"/>
          <p:nvPr/>
        </p:nvSpPr>
        <p:spPr>
          <a:xfrm rot="16200000">
            <a:off x="5159880" y="2979764"/>
            <a:ext cx="706582" cy="707872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4000" b="1" dirty="0"/>
              <a:t>…</a:t>
            </a:r>
          </a:p>
        </p:txBody>
      </p:sp>
      <p:sp>
        <p:nvSpPr>
          <p:cNvPr id="28" name="TextBox 27"/>
          <p:cNvSpPr txBox="1"/>
          <p:nvPr/>
        </p:nvSpPr>
        <p:spPr>
          <a:xfrm rot="16200000">
            <a:off x="1963210" y="2965913"/>
            <a:ext cx="706582" cy="707872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4000" b="1" dirty="0"/>
              <a:t>…</a:t>
            </a:r>
          </a:p>
        </p:txBody>
      </p:sp>
      <p:cxnSp>
        <p:nvCxnSpPr>
          <p:cNvPr id="29" name="Straight Connector 28"/>
          <p:cNvCxnSpPr/>
          <p:nvPr/>
        </p:nvCxnSpPr>
        <p:spPr>
          <a:xfrm rot="5400000">
            <a:off x="2944371" y="56197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5400000">
            <a:off x="3817220" y="56197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rot="5400000">
            <a:off x="4703911" y="56197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>
            <a:off x="5576750" y="56197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5400000">
            <a:off x="6449585" y="5619701"/>
            <a:ext cx="152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87019" y="5659081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0</a:t>
            </a:r>
            <a:endParaRPr lang="en-US" sz="1800" dirty="0"/>
          </a:p>
        </p:txBody>
      </p:sp>
      <p:sp>
        <p:nvSpPr>
          <p:cNvPr id="35" name="TextBox 34"/>
          <p:cNvSpPr txBox="1"/>
          <p:nvPr/>
        </p:nvSpPr>
        <p:spPr>
          <a:xfrm>
            <a:off x="3740043" y="5659081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4</a:t>
            </a:r>
            <a:endParaRPr lang="en-US" sz="1800" dirty="0"/>
          </a:p>
        </p:txBody>
      </p:sp>
      <p:sp>
        <p:nvSpPr>
          <p:cNvPr id="36" name="TextBox 35"/>
          <p:cNvSpPr txBox="1"/>
          <p:nvPr/>
        </p:nvSpPr>
        <p:spPr>
          <a:xfrm>
            <a:off x="4626733" y="5654338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8</a:t>
            </a:r>
            <a:endParaRPr lang="en-US" sz="1800" dirty="0"/>
          </a:p>
        </p:txBody>
      </p:sp>
      <p:sp>
        <p:nvSpPr>
          <p:cNvPr id="37" name="TextBox 36"/>
          <p:cNvSpPr txBox="1"/>
          <p:nvPr/>
        </p:nvSpPr>
        <p:spPr>
          <a:xfrm>
            <a:off x="5457053" y="5661269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12</a:t>
            </a:r>
            <a:endParaRPr lang="en-US" sz="1800" dirty="0"/>
          </a:p>
        </p:txBody>
      </p:sp>
      <p:sp>
        <p:nvSpPr>
          <p:cNvPr id="38" name="TextBox 37"/>
          <p:cNvSpPr txBox="1"/>
          <p:nvPr/>
        </p:nvSpPr>
        <p:spPr>
          <a:xfrm>
            <a:off x="6335846" y="5652152"/>
            <a:ext cx="533401" cy="369318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1800" dirty="0" smtClean="0"/>
              <a:t>16</a:t>
            </a:r>
            <a:endParaRPr lang="en-US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3674195" y="5924505"/>
                <a:ext cx="2214493" cy="400095"/>
              </a:xfrm>
              <a:prstGeom prst="rect">
                <a:avLst/>
              </a:prstGeom>
              <a:noFill/>
            </p:spPr>
            <p:txBody>
              <a:bodyPr wrap="square" lIns="91427" tIns="45713" rIns="91427" bIns="45713" rtlCol="0">
                <a:spAutoFit/>
              </a:bodyPr>
              <a:lstStyle/>
              <a:p>
                <a:pPr algn="ctr"/>
                <a:r>
                  <a:rPr lang="en-US" sz="2000" b="1" dirty="0" smtClean="0"/>
                  <a:t>Time [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latin typeface="Cambria Math"/>
                        <a:ea typeface="Cambria Math"/>
                      </a:rPr>
                      <m:t>𝝁</m:t>
                    </m:r>
                    <m:r>
                      <a:rPr lang="en-US" sz="2000" b="1" i="1" smtClean="0">
                        <a:latin typeface="Cambria Math"/>
                        <a:ea typeface="Cambria Math"/>
                      </a:rPr>
                      <m:t>𝒔</m:t>
                    </m:r>
                  </m:oMath>
                </a14:m>
                <a:r>
                  <a:rPr lang="en-US" sz="2000" b="1" dirty="0" smtClean="0"/>
                  <a:t>]</a:t>
                </a:r>
                <a:endParaRPr lang="en-US" sz="2000" b="1" dirty="0"/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4195" y="5924505"/>
                <a:ext cx="2214493" cy="400095"/>
              </a:xfrm>
              <a:prstGeom prst="rect">
                <a:avLst/>
              </a:prstGeom>
              <a:blipFill rotWithShape="1">
                <a:blip r:embed="rId3"/>
                <a:stretch>
                  <a:fillRect t="-6061" b="-2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Left Brace 39"/>
          <p:cNvSpPr/>
          <p:nvPr/>
        </p:nvSpPr>
        <p:spPr>
          <a:xfrm>
            <a:off x="1219200" y="1525699"/>
            <a:ext cx="304800" cy="3761480"/>
          </a:xfrm>
          <a:prstGeom prst="leftBrac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 rot="16200000">
            <a:off x="363940" y="3070139"/>
            <a:ext cx="10679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20 MHz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72513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449"/>
    </mc:Choice>
    <mc:Fallback xmlns="">
      <p:transition spd="slow" advTm="61449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Horizontal Scroll 13"/>
          <p:cNvSpPr/>
          <p:nvPr/>
        </p:nvSpPr>
        <p:spPr>
          <a:xfrm>
            <a:off x="2057400" y="990600"/>
            <a:ext cx="6248400" cy="5486400"/>
          </a:xfrm>
          <a:prstGeom prst="horizontalScroll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Horizontal Scroll 2"/>
          <p:cNvSpPr/>
          <p:nvPr/>
        </p:nvSpPr>
        <p:spPr>
          <a:xfrm>
            <a:off x="2057400" y="990600"/>
            <a:ext cx="4800600" cy="5486400"/>
          </a:xfrm>
          <a:prstGeom prst="horizontalScroll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Redundancy Protects from Errors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August 15,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Slide </a:t>
            </a:r>
            <a:fld id="{6B729FAB-51E1-4625-A23F-C60C4BDBBBD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6277544"/>
              </p:ext>
            </p:extLst>
          </p:nvPr>
        </p:nvGraphicFramePr>
        <p:xfrm>
          <a:off x="2819400" y="1905000"/>
          <a:ext cx="3505200" cy="3721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6300"/>
                <a:gridCol w="876300"/>
                <a:gridCol w="876300"/>
                <a:gridCol w="876300"/>
              </a:tblGrid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/>
                        <a:t>Symbol</a:t>
                      </a:r>
                      <a:endParaRPr lang="en-US" sz="16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108550"/>
              </p:ext>
            </p:extLst>
          </p:nvPr>
        </p:nvGraphicFramePr>
        <p:xfrm>
          <a:off x="6324600" y="1905000"/>
          <a:ext cx="1752600" cy="3721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6300"/>
                <a:gridCol w="876300"/>
              </a:tblGrid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/>
                        <a:t>Symbol</a:t>
                      </a:r>
                      <a:endParaRPr lang="en-US" sz="16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6146" name="Picture 2" descr="http://classroomclipart.com/images/gallery/Clipart/Things/59_microwave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020" y="4876800"/>
            <a:ext cx="1034522" cy="76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356585" y="1194615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Wi-Fi Packet</a:t>
            </a:r>
            <a:endParaRPr lang="en-US" dirty="0"/>
          </a:p>
        </p:txBody>
      </p:sp>
      <p:pic>
        <p:nvPicPr>
          <p:cNvPr id="15" name="Picture 2" descr="http://blakehouse.com/wp-content/uploads/2009/06/Router-ClipArt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75337" flipH="1">
            <a:off x="803669" y="2391375"/>
            <a:ext cx="1829550" cy="150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8565177"/>
              </p:ext>
            </p:extLst>
          </p:nvPr>
        </p:nvGraphicFramePr>
        <p:xfrm>
          <a:off x="2819400" y="1905000"/>
          <a:ext cx="3505200" cy="3721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6300"/>
                <a:gridCol w="876300"/>
                <a:gridCol w="876300"/>
                <a:gridCol w="876300"/>
              </a:tblGrid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Error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88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Error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88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Error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88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/>
                        <a:t>Symbol</a:t>
                      </a:r>
                      <a:endParaRPr lang="en-US" sz="16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Error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Error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Error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Error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219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Symbol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2" name="Lightning Bolt 11"/>
          <p:cNvSpPr/>
          <p:nvPr/>
        </p:nvSpPr>
        <p:spPr>
          <a:xfrm rot="16456110">
            <a:off x="2150185" y="4027588"/>
            <a:ext cx="867756" cy="1484574"/>
          </a:xfrm>
          <a:prstGeom prst="lightningBol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907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545"/>
    </mc:Choice>
    <mc:Fallback xmlns="">
      <p:transition spd="slow" advTm="84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 animBg="1"/>
      <p:bldP spid="12" grpId="0" animBg="1"/>
      <p:bldP spid="12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2.6|2.4|2.9|3.9|3.6|3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6|12.2|28.3|9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8|4.4|39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|19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|18.1|27.4|9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53326</TotalTime>
  <Words>1591</Words>
  <Application>Microsoft Office PowerPoint</Application>
  <PresentationFormat>全屏显示(4:3)</PresentationFormat>
  <Paragraphs>502</Paragraphs>
  <Slides>25</Slides>
  <Notes>24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6" baseType="lpstr">
      <vt:lpstr>Office Theme</vt:lpstr>
      <vt:lpstr>Flashback: Decoupled Lightweight Wireless Control</vt:lpstr>
      <vt:lpstr>How to Schedule a Wireless Network?</vt:lpstr>
      <vt:lpstr>Cellular: Decoupled Control Plane</vt:lpstr>
      <vt:lpstr>Wi-Fi: Implicit Control</vt:lpstr>
      <vt:lpstr>The Challenge: the Best of Both Worlds</vt:lpstr>
      <vt:lpstr>Flashback</vt:lpstr>
      <vt:lpstr>How can we send control messages without interfering with data packets?</vt:lpstr>
      <vt:lpstr>OFDM is a Grid</vt:lpstr>
      <vt:lpstr>Redundancy Protects from Errors</vt:lpstr>
      <vt:lpstr>Rate Adaptation Adds Redundancy</vt:lpstr>
      <vt:lpstr>PowerPoint 演示文稿</vt:lpstr>
      <vt:lpstr>Exploiting Margin</vt:lpstr>
      <vt:lpstr>Receiver Detects Flashes in Parallel</vt:lpstr>
      <vt:lpstr>How is the Control Message Encoded?</vt:lpstr>
      <vt:lpstr>Practical Concerns</vt:lpstr>
      <vt:lpstr>Implementation</vt:lpstr>
      <vt:lpstr>Transmitter Implementation</vt:lpstr>
      <vt:lpstr>Receiver Implementation</vt:lpstr>
      <vt:lpstr>Maximum Flash and Data Rate</vt:lpstr>
      <vt:lpstr>Flashback-MAC</vt:lpstr>
      <vt:lpstr>PowerPoint 演示文稿</vt:lpstr>
      <vt:lpstr>PowerPoint 演示文稿</vt:lpstr>
      <vt:lpstr>PowerPoint 演示文稿</vt:lpstr>
      <vt:lpstr>Broader Implications of Flashback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Asaf Cidon</dc:creator>
  <cp:lastModifiedBy>RXM</cp:lastModifiedBy>
  <cp:revision>1598</cp:revision>
  <cp:lastPrinted>2011-10-12T17:49:03Z</cp:lastPrinted>
  <dcterms:created xsi:type="dcterms:W3CDTF">2008-10-19T02:20:00Z</dcterms:created>
  <dcterms:modified xsi:type="dcterms:W3CDTF">2012-11-08T03:20:40Z</dcterms:modified>
</cp:coreProperties>
</file>